
<file path=[Content_Types].xml><?xml version="1.0" encoding="utf-8"?>
<Types xmlns="http://schemas.openxmlformats.org/package/2006/content-types">
  <Default Extension="jpeg" ContentType="image/jpeg"/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09" r:id="rId2"/>
    <p:sldId id="288" r:id="rId3"/>
    <p:sldId id="289" r:id="rId4"/>
    <p:sldId id="290" r:id="rId5"/>
    <p:sldId id="291" r:id="rId6"/>
    <p:sldId id="292" r:id="rId7"/>
    <p:sldId id="293" r:id="rId8"/>
    <p:sldId id="296" r:id="rId9"/>
    <p:sldId id="297" r:id="rId10"/>
    <p:sldId id="298" r:id="rId11"/>
    <p:sldId id="299" r:id="rId12"/>
    <p:sldId id="300" r:id="rId13"/>
    <p:sldId id="301" r:id="rId14"/>
    <p:sldId id="302" r:id="rId15"/>
    <p:sldId id="303" r:id="rId16"/>
    <p:sldId id="304" r:id="rId17"/>
    <p:sldId id="305" r:id="rId18"/>
    <p:sldId id="306" r:id="rId19"/>
    <p:sldId id="308" r:id="rId2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091F40-4834-46B2-8654-22D792CD502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4D8D8CB-5EFB-4A44-8925-A923E84BE5F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9331FC-B2FD-4BB6-AEA3-7A1F21BCB0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5DE75-B9C3-4700-801E-3B6C59BA02EE}" type="datetimeFigureOut">
              <a:rPr lang="en-US" smtClean="0"/>
              <a:t>7/10/2021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537025-42E9-427B-83D6-AED3E8F303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EB7284-6FB2-408C-969F-3EEA9A5F9D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FD995-9DE0-45E9-A7B5-527BAF4701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8072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8A28EF-D778-47E7-BAA7-BA1037B0BC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706A951-43F7-4C5E-BD3E-39302863A23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78E920-BB00-4496-8299-B108010FA6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5DE75-B9C3-4700-801E-3B6C59BA02EE}" type="datetimeFigureOut">
              <a:rPr lang="en-US" smtClean="0"/>
              <a:t>7/10/2021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2DD30A-DA5D-452E-AED5-0E455BD508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B9AF49-7D82-4B2E-8EC0-32672CBAA5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FD995-9DE0-45E9-A7B5-527BAF4701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29471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3BBDC13-22FD-473F-B584-37D3D71E809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FBDE050-84D9-4AE6-9AC3-A452A30BC5D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1E9381-9D57-4F70-B52D-E2943A8818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5DE75-B9C3-4700-801E-3B6C59BA02EE}" type="datetimeFigureOut">
              <a:rPr lang="en-US" smtClean="0"/>
              <a:t>7/10/2021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F6A981-8A0B-40C0-A379-921407CA90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5162E3-D071-48AF-8355-1C0BC127C3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FD995-9DE0-45E9-A7B5-527BAF4701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808710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248853" y="231297"/>
            <a:ext cx="2916767" cy="3877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1" i="0" u="heavy">
                <a:solidFill>
                  <a:srgbClr val="FF0000"/>
                </a:solidFill>
                <a:latin typeface="Lato"/>
                <a:cs typeface="Lat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3877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7/9/2021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6875533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B7CB57-8A35-45AC-A69D-ADC2DF77D9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CA122F-FDA6-4E8B-A303-FB2DA97ACF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97EA3D-9DC0-475D-873E-F304DA9730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5DE75-B9C3-4700-801E-3B6C59BA02EE}" type="datetimeFigureOut">
              <a:rPr lang="en-US" smtClean="0"/>
              <a:t>7/10/2021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3B61B2-C200-40DF-B13E-B732933402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1CB993-C7A6-45A3-B16E-08486AC57A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FD995-9DE0-45E9-A7B5-527BAF4701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06972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E3CB55-0129-4E02-9497-BA3DA0A75A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7C7D59E-E39B-4967-AC49-81512EFF81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8FDD0F-49B2-4015-A886-BCFD2F03A5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5DE75-B9C3-4700-801E-3B6C59BA02EE}" type="datetimeFigureOut">
              <a:rPr lang="en-US" smtClean="0"/>
              <a:t>7/10/2021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99E66D-8F9D-4576-A0A9-20D95239D2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2B1F0D-111F-4FC2-97A1-23CE6B82CB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FD995-9DE0-45E9-A7B5-527BAF4701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24238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362C6D-56FF-46FE-8933-0375D13F20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25EFF6-37F1-42B5-8C80-05F786B4FBA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A159C4A-F709-4312-BB5A-648156EEAA4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5E5CF15-56C4-41F4-AD5B-CC2904858B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5DE75-B9C3-4700-801E-3B6C59BA02EE}" type="datetimeFigureOut">
              <a:rPr lang="en-US" smtClean="0"/>
              <a:t>7/10/2021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8B0DEA5-B429-4ADF-8386-1FD657FFB6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8CFDA50-F98D-43A0-9EBB-5840C74674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FD995-9DE0-45E9-A7B5-527BAF4701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56591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7EE0B3-4386-42A0-9803-007844A5D3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9C26A9C-4B95-49FF-887F-2FF6A130C3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9000BDE-2ED4-45EF-9EFD-CDB3C662575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54D12E1-EAA6-49C0-BD3B-41CDED702AF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F0B66CB-3F7A-4E3B-9025-2E98B48CAEE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B8ADA2A-CCD0-407D-A0AE-2689F4D827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5DE75-B9C3-4700-801E-3B6C59BA02EE}" type="datetimeFigureOut">
              <a:rPr lang="en-US" smtClean="0"/>
              <a:t>7/10/2021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B5BD6E5-D0E8-408C-A62C-84FCB118CD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A763C9F-A6A5-4089-A2E8-339DE63DE5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FD995-9DE0-45E9-A7B5-527BAF4701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73667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122BBF-268B-4DC1-80BD-FA58CC14E0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104A84D-B72D-4558-AC48-708F16827C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5DE75-B9C3-4700-801E-3B6C59BA02EE}" type="datetimeFigureOut">
              <a:rPr lang="en-US" smtClean="0"/>
              <a:t>7/10/2021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09AE57C-9353-475E-860F-6B46E57E2C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3DEC235-F69A-42EE-9352-D39577814E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FD995-9DE0-45E9-A7B5-527BAF4701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557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BDF676E-42F0-4788-AB27-BDB4E0EDEF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5DE75-B9C3-4700-801E-3B6C59BA02EE}" type="datetimeFigureOut">
              <a:rPr lang="en-US" smtClean="0"/>
              <a:t>7/10/2021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6E6D674-F811-4F85-AD80-18A3CE7367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03B7F08-2D0D-4255-9DB8-57436AD4DB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FD995-9DE0-45E9-A7B5-527BAF4701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89117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901BE5-07D8-4221-94B6-D67817D19D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961FAE-7475-44A5-8260-BF782BB23A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B588F63-5E18-442C-8D95-57E49767B55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D0A0C02-4F66-4CC6-97A5-F8B20B55E1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5DE75-B9C3-4700-801E-3B6C59BA02EE}" type="datetimeFigureOut">
              <a:rPr lang="en-US" smtClean="0"/>
              <a:t>7/10/2021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AF1B505-FE86-46FF-A65A-3B5DA8D3A8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BEF52CE-55FB-4CF2-AE6F-77033C283D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FD995-9DE0-45E9-A7B5-527BAF4701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3749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84F329-7C04-4AC7-9A50-814EC97D3E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B70DF65-CAC0-4D1E-8692-268AFF63E37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07D4630-F642-4CE0-B905-02BB2B824BA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A33FD12-76F5-4125-B8F4-FBDF768ACA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5DE75-B9C3-4700-801E-3B6C59BA02EE}" type="datetimeFigureOut">
              <a:rPr lang="en-US" smtClean="0"/>
              <a:t>7/10/2021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64EFE63-9C27-4932-9733-DA5F939609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42C031D-8838-40BE-88AD-599BC466AB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FD995-9DE0-45E9-A7B5-527BAF4701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17713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FB3E453-249A-4C51-89E0-8BFBAA053E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268C222-D410-488C-B953-B395F418AE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5D23EB-B939-4835-A877-9AAA11648EF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A5DE75-B9C3-4700-801E-3B6C59BA02EE}" type="datetimeFigureOut">
              <a:rPr lang="en-US" smtClean="0"/>
              <a:t>7/10/2021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C6D8EE-08E6-4F4B-B8FE-EEB0F6677B3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BCD434-226B-4C0F-B916-321024557A4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5FD995-9DE0-45E9-A7B5-527BAF4701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29349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35.png"/><Relationship Id="rId3" Type="http://schemas.openxmlformats.org/officeDocument/2006/relationships/image" Target="../media/image30.png"/><Relationship Id="rId7" Type="http://schemas.openxmlformats.org/officeDocument/2006/relationships/image" Target="../media/image34.jpg"/><Relationship Id="rId2" Type="http://schemas.openxmlformats.org/officeDocument/2006/relationships/image" Target="../media/image29.jp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33.png"/><Relationship Id="rId5" Type="http://schemas.openxmlformats.org/officeDocument/2006/relationships/image" Target="../media/image32.png"/><Relationship Id="rId4" Type="http://schemas.openxmlformats.org/officeDocument/2006/relationships/image" Target="../media/image31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jpg"/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8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jpg"/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2.png"/><Relationship Id="rId2" Type="http://schemas.openxmlformats.org/officeDocument/2006/relationships/image" Target="../media/image41.pn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44.png"/><Relationship Id="rId4" Type="http://schemas.openxmlformats.org/officeDocument/2006/relationships/image" Target="../media/image43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5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7.png"/><Relationship Id="rId2" Type="http://schemas.openxmlformats.org/officeDocument/2006/relationships/image" Target="../media/image46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9.jpg"/><Relationship Id="rId2" Type="http://schemas.openxmlformats.org/officeDocument/2006/relationships/image" Target="../media/image48.png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56.png"/><Relationship Id="rId3" Type="http://schemas.openxmlformats.org/officeDocument/2006/relationships/image" Target="../media/image51.jpg"/><Relationship Id="rId7" Type="http://schemas.openxmlformats.org/officeDocument/2006/relationships/image" Target="../media/image55.png"/><Relationship Id="rId2" Type="http://schemas.openxmlformats.org/officeDocument/2006/relationships/image" Target="../media/image50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4.jpg"/><Relationship Id="rId5" Type="http://schemas.openxmlformats.org/officeDocument/2006/relationships/image" Target="../media/image53.png"/><Relationship Id="rId10" Type="http://schemas.openxmlformats.org/officeDocument/2006/relationships/image" Target="../media/image58.jpg"/><Relationship Id="rId4" Type="http://schemas.openxmlformats.org/officeDocument/2006/relationships/image" Target="../media/image52.jpg"/><Relationship Id="rId9" Type="http://schemas.openxmlformats.org/officeDocument/2006/relationships/image" Target="../media/image57.png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65.png"/><Relationship Id="rId3" Type="http://schemas.openxmlformats.org/officeDocument/2006/relationships/image" Target="../media/image60.jpg"/><Relationship Id="rId7" Type="http://schemas.openxmlformats.org/officeDocument/2006/relationships/image" Target="../media/image64.png"/><Relationship Id="rId2" Type="http://schemas.openxmlformats.org/officeDocument/2006/relationships/image" Target="../media/image5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3.png"/><Relationship Id="rId5" Type="http://schemas.openxmlformats.org/officeDocument/2006/relationships/image" Target="../media/image62.png"/><Relationship Id="rId4" Type="http://schemas.openxmlformats.org/officeDocument/2006/relationships/image" Target="../media/image61.png"/><Relationship Id="rId9" Type="http://schemas.openxmlformats.org/officeDocument/2006/relationships/image" Target="../media/image66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8.png"/><Relationship Id="rId7" Type="http://schemas.openxmlformats.org/officeDocument/2006/relationships/image" Target="../media/image72.png"/><Relationship Id="rId2" Type="http://schemas.openxmlformats.org/officeDocument/2006/relationships/image" Target="../media/image6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1.png"/><Relationship Id="rId5" Type="http://schemas.openxmlformats.org/officeDocument/2006/relationships/image" Target="../media/image70.png"/><Relationship Id="rId4" Type="http://schemas.openxmlformats.org/officeDocument/2006/relationships/image" Target="../media/image69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g"/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17.png"/><Relationship Id="rId4" Type="http://schemas.openxmlformats.org/officeDocument/2006/relationships/image" Target="../media/image16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1.png"/><Relationship Id="rId4" Type="http://schemas.openxmlformats.org/officeDocument/2006/relationships/image" Target="../media/image20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g"/><Relationship Id="rId2" Type="http://schemas.openxmlformats.org/officeDocument/2006/relationships/image" Target="../media/image22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6.png"/><Relationship Id="rId5" Type="http://schemas.openxmlformats.org/officeDocument/2006/relationships/image" Target="../media/image25.png"/><Relationship Id="rId4" Type="http://schemas.openxmlformats.org/officeDocument/2006/relationships/image" Target="../media/image2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jp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524000" y="387350"/>
            <a:ext cx="9144000" cy="1828800"/>
          </a:xfrm>
          <a:custGeom>
            <a:avLst/>
            <a:gdLst/>
            <a:ahLst/>
            <a:cxnLst/>
            <a:rect l="l" t="t" r="r" b="b"/>
            <a:pathLst>
              <a:path w="9144000" h="1828800">
                <a:moveTo>
                  <a:pt x="9144000" y="0"/>
                </a:moveTo>
                <a:lnTo>
                  <a:pt x="0" y="0"/>
                </a:lnTo>
                <a:lnTo>
                  <a:pt x="0" y="1828800"/>
                </a:lnTo>
                <a:lnTo>
                  <a:pt x="9144000" y="1828800"/>
                </a:lnTo>
                <a:lnTo>
                  <a:pt x="9144000" y="0"/>
                </a:lnTo>
                <a:close/>
              </a:path>
            </a:pathLst>
          </a:cu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4426456" y="793749"/>
            <a:ext cx="4077969" cy="627736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spcBef>
                <a:spcPts val="95"/>
              </a:spcBef>
            </a:pPr>
            <a:r>
              <a:rPr sz="4000" spc="-65" dirty="0">
                <a:solidFill>
                  <a:srgbClr val="FFFFFF"/>
                </a:solidFill>
                <a:latin typeface="Carlito"/>
                <a:cs typeface="Carlito"/>
              </a:rPr>
              <a:t>MATHEMATICS</a:t>
            </a:r>
            <a:r>
              <a:rPr sz="4000" spc="-3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4000" spc="-5" dirty="0">
                <a:solidFill>
                  <a:srgbClr val="FFFFFF"/>
                </a:solidFill>
                <a:latin typeface="Carlito"/>
                <a:cs typeface="Carlito"/>
              </a:rPr>
              <a:t>I</a:t>
            </a:r>
            <a:r>
              <a:rPr lang="en-US" sz="4000" spc="-5" dirty="0">
                <a:solidFill>
                  <a:srgbClr val="FFFFFF"/>
                </a:solidFill>
                <a:latin typeface="Carlito"/>
                <a:cs typeface="Carlito"/>
              </a:rPr>
              <a:t>I</a:t>
            </a:r>
            <a:endParaRPr sz="4000" dirty="0">
              <a:latin typeface="Carlito"/>
              <a:cs typeface="Carlito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4419600" y="1399357"/>
            <a:ext cx="4077970" cy="635000"/>
          </a:xfrm>
          <a:prstGeom prst="rect">
            <a:avLst/>
          </a:prstGeom>
        </p:spPr>
        <p:txBody>
          <a:bodyPr vert="horz" wrap="square" lIns="0" tIns="12065" rIns="0" bIns="0" rtlCol="0" anchor="ctr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-470" dirty="0">
                <a:solidFill>
                  <a:srgbClr val="0D0D0D"/>
                </a:solidFill>
              </a:rPr>
              <a:t>SECOND</a:t>
            </a:r>
            <a:r>
              <a:rPr sz="4000" spc="-114" dirty="0">
                <a:solidFill>
                  <a:srgbClr val="0D0D0D"/>
                </a:solidFill>
              </a:rPr>
              <a:t> </a:t>
            </a:r>
            <a:r>
              <a:rPr sz="4000" spc="-350" dirty="0">
                <a:solidFill>
                  <a:srgbClr val="0D0D0D"/>
                </a:solidFill>
              </a:rPr>
              <a:t>SEMESTER</a:t>
            </a:r>
            <a:endParaRPr sz="4000" dirty="0"/>
          </a:p>
        </p:txBody>
      </p:sp>
      <p:sp>
        <p:nvSpPr>
          <p:cNvPr id="5" name="object 5"/>
          <p:cNvSpPr txBox="1"/>
          <p:nvPr/>
        </p:nvSpPr>
        <p:spPr>
          <a:xfrm>
            <a:off x="4219575" y="2752853"/>
            <a:ext cx="6067425" cy="1352293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txBody>
          <a:bodyPr vert="horz" wrap="square" lIns="0" tIns="5715" rIns="0" bIns="0" rtlCol="0">
            <a:spAutoFit/>
          </a:bodyPr>
          <a:lstStyle/>
          <a:p>
            <a:pPr>
              <a:spcBef>
                <a:spcPts val="45"/>
              </a:spcBef>
            </a:pPr>
            <a:endParaRPr lang="en-US" sz="3950" dirty="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lang="en-US" sz="4800" spc="-45" dirty="0">
                <a:solidFill>
                  <a:srgbClr val="0D0D0D"/>
                </a:solidFill>
                <a:latin typeface="Carlito"/>
                <a:cs typeface="Carlito"/>
              </a:rPr>
              <a:t>Area Between  Curves</a:t>
            </a:r>
            <a:endParaRPr sz="4800" dirty="0">
              <a:latin typeface="Carlito"/>
              <a:cs typeface="Carlito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228850" y="2802226"/>
            <a:ext cx="1981200" cy="1253548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txBody>
          <a:bodyPr vert="horz" wrap="square" lIns="0" tIns="509905" rIns="0" bIns="0" rtlCol="0">
            <a:spAutoFit/>
          </a:bodyPr>
          <a:lstStyle/>
          <a:p>
            <a:pPr marL="612140">
              <a:spcBef>
                <a:spcPts val="4015"/>
              </a:spcBef>
            </a:pPr>
            <a:r>
              <a:rPr sz="4800" dirty="0">
                <a:solidFill>
                  <a:srgbClr val="FFFFFF"/>
                </a:solidFill>
                <a:latin typeface="Carlito"/>
                <a:cs typeface="Carlito"/>
              </a:rPr>
              <a:t>07</a:t>
            </a:r>
            <a:endParaRPr sz="4800">
              <a:latin typeface="Carlito"/>
              <a:cs typeface="Carlito"/>
            </a:endParaRPr>
          </a:p>
        </p:txBody>
      </p:sp>
      <p:sp>
        <p:nvSpPr>
          <p:cNvPr id="7" name="object 2">
            <a:extLst>
              <a:ext uri="{FF2B5EF4-FFF2-40B4-BE49-F238E27FC236}">
                <a16:creationId xmlns:a16="http://schemas.microsoft.com/office/drawing/2014/main" id="{DF6A18C0-CFAF-40EC-B12F-ECAF855DF915}"/>
              </a:ext>
            </a:extLst>
          </p:cNvPr>
          <p:cNvSpPr/>
          <p:nvPr/>
        </p:nvSpPr>
        <p:spPr>
          <a:xfrm>
            <a:off x="1317675" y="5230103"/>
            <a:ext cx="9556650" cy="946690"/>
          </a:xfrm>
          <a:custGeom>
            <a:avLst/>
            <a:gdLst/>
            <a:ahLst/>
            <a:cxnLst/>
            <a:rect l="l" t="t" r="r" b="b"/>
            <a:pathLst>
              <a:path w="9144000" h="1828800">
                <a:moveTo>
                  <a:pt x="9144000" y="0"/>
                </a:moveTo>
                <a:lnTo>
                  <a:pt x="0" y="0"/>
                </a:lnTo>
                <a:lnTo>
                  <a:pt x="0" y="1828800"/>
                </a:lnTo>
                <a:lnTo>
                  <a:pt x="9144000" y="1828800"/>
                </a:lnTo>
                <a:lnTo>
                  <a:pt x="9144000" y="0"/>
                </a:lnTo>
                <a:close/>
              </a:path>
            </a:pathLst>
          </a:custGeom>
          <a:solidFill>
            <a:schemeClr val="accent4">
              <a:lumMod val="40000"/>
              <a:lumOff val="60000"/>
            </a:schemeClr>
          </a:solidFill>
        </p:spPr>
        <p:txBody>
          <a:bodyPr wrap="square" lIns="0" tIns="0" rIns="0" bIns="0" rtlCol="0"/>
          <a:lstStyle/>
          <a:p>
            <a:r>
              <a:rPr lang="en-US" sz="2800" dirty="0"/>
              <a:t>Dr. Shaimaa Amen / 1st year/ Material engineering department</a:t>
            </a:r>
          </a:p>
          <a:p>
            <a:pPr algn="ctr"/>
            <a:r>
              <a:rPr lang="en-US" sz="2800" dirty="0"/>
              <a:t>2020-2021</a:t>
            </a:r>
            <a:endParaRPr sz="28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80000" y="266933"/>
            <a:ext cx="4655109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2400" b="1" spc="-40" dirty="0">
                <a:latin typeface="Lato"/>
                <a:cs typeface="Lato"/>
              </a:rPr>
              <a:t>˝Area </a:t>
            </a:r>
            <a:r>
              <a:rPr sz="2400" b="1" spc="-110" dirty="0">
                <a:latin typeface="Lato"/>
                <a:cs typeface="Lato"/>
              </a:rPr>
              <a:t>Between</a:t>
            </a:r>
            <a:r>
              <a:rPr sz="2400" b="1" spc="-90" dirty="0">
                <a:latin typeface="Lato"/>
                <a:cs typeface="Lato"/>
              </a:rPr>
              <a:t> </a:t>
            </a:r>
            <a:r>
              <a:rPr sz="2400" b="1" spc="-130" dirty="0">
                <a:latin typeface="Lato"/>
                <a:cs typeface="Lato"/>
              </a:rPr>
              <a:t>Curves</a:t>
            </a:r>
            <a:endParaRPr sz="2400" dirty="0">
              <a:latin typeface="Lato"/>
              <a:cs typeface="Lato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1714500" y="961390"/>
            <a:ext cx="8682990" cy="5927090"/>
            <a:chOff x="317818" y="788018"/>
            <a:chExt cx="8682990" cy="5927090"/>
          </a:xfrm>
        </p:grpSpPr>
        <p:sp>
          <p:nvSpPr>
            <p:cNvPr id="4" name="object 4"/>
            <p:cNvSpPr/>
            <p:nvPr/>
          </p:nvSpPr>
          <p:spPr>
            <a:xfrm>
              <a:off x="542449" y="788018"/>
              <a:ext cx="7934073" cy="1753174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6516623" y="2491740"/>
              <a:ext cx="2484120" cy="2580131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317818" y="3553968"/>
              <a:ext cx="1029345" cy="208279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1793690" y="3278944"/>
              <a:ext cx="4460134" cy="1286695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356616" y="4581143"/>
              <a:ext cx="7144511" cy="705612"/>
            </a:xfrm>
            <a:prstGeom prst="rect">
              <a:avLst/>
            </a:prstGeom>
            <a:blipFill>
              <a:blip r:embed="rId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3572255" y="5071872"/>
              <a:ext cx="5356859" cy="1642872"/>
            </a:xfrm>
            <a:prstGeom prst="rect">
              <a:avLst/>
            </a:prstGeom>
            <a:blipFill>
              <a:blip r:embed="rId7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2048255" y="2642616"/>
              <a:ext cx="5187696" cy="516636"/>
            </a:xfrm>
            <a:prstGeom prst="rect">
              <a:avLst/>
            </a:prstGeom>
            <a:blipFill>
              <a:blip r:embed="rId8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" name="object 11"/>
          <p:cNvSpPr txBox="1"/>
          <p:nvPr/>
        </p:nvSpPr>
        <p:spPr>
          <a:xfrm>
            <a:off x="1739901" y="2650617"/>
            <a:ext cx="179260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spcBef>
                <a:spcPts val="95"/>
              </a:spcBef>
            </a:pPr>
            <a:r>
              <a:rPr sz="2800" b="1" spc="-260" dirty="0">
                <a:solidFill>
                  <a:srgbClr val="FF0000"/>
                </a:solidFill>
                <a:latin typeface="Lato"/>
                <a:cs typeface="Lato"/>
              </a:rPr>
              <a:t>EXAMPLE</a:t>
            </a:r>
            <a:r>
              <a:rPr sz="2800" b="1" spc="-100" dirty="0">
                <a:solidFill>
                  <a:srgbClr val="FF0000"/>
                </a:solidFill>
                <a:latin typeface="Lato"/>
                <a:cs typeface="Lato"/>
              </a:rPr>
              <a:t> </a:t>
            </a:r>
            <a:r>
              <a:rPr sz="2800" b="1" spc="-85" dirty="0">
                <a:solidFill>
                  <a:srgbClr val="FF0000"/>
                </a:solidFill>
                <a:latin typeface="Lato"/>
                <a:cs typeface="Lato"/>
              </a:rPr>
              <a:t>9:</a:t>
            </a:r>
            <a:endParaRPr sz="2800">
              <a:latin typeface="Lato"/>
              <a:cs typeface="Lato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07899" y="91226"/>
            <a:ext cx="3611626" cy="689291"/>
          </a:xfrm>
          <a:prstGeom prst="rect">
            <a:avLst/>
          </a:prstGeom>
        </p:spPr>
        <p:txBody>
          <a:bodyPr vert="horz" wrap="square" lIns="0" tIns="12065" rIns="0" bIns="0" rtlCol="0" anchor="ctr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260" dirty="0"/>
              <a:t>EXAMPLE</a:t>
            </a:r>
            <a:r>
              <a:rPr spc="-105" dirty="0"/>
              <a:t> </a:t>
            </a:r>
            <a:r>
              <a:rPr spc="-125" dirty="0"/>
              <a:t>10:</a:t>
            </a:r>
          </a:p>
        </p:txBody>
      </p:sp>
      <p:grpSp>
        <p:nvGrpSpPr>
          <p:cNvPr id="3" name="object 3"/>
          <p:cNvGrpSpPr/>
          <p:nvPr/>
        </p:nvGrpSpPr>
        <p:grpSpPr>
          <a:xfrm>
            <a:off x="1864050" y="780517"/>
            <a:ext cx="8696325" cy="5197475"/>
            <a:chOff x="340049" y="780516"/>
            <a:chExt cx="8696325" cy="5197475"/>
          </a:xfrm>
        </p:grpSpPr>
        <p:sp>
          <p:nvSpPr>
            <p:cNvPr id="4" name="object 4"/>
            <p:cNvSpPr/>
            <p:nvPr/>
          </p:nvSpPr>
          <p:spPr>
            <a:xfrm>
              <a:off x="340049" y="780516"/>
              <a:ext cx="8521614" cy="802766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5724143" y="1412748"/>
              <a:ext cx="3311652" cy="3384804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384640" y="3610932"/>
              <a:ext cx="5313709" cy="2366566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" name="object 7"/>
          <p:cNvSpPr txBox="1"/>
          <p:nvPr/>
        </p:nvSpPr>
        <p:spPr>
          <a:xfrm>
            <a:off x="1700580" y="1714699"/>
            <a:ext cx="4559300" cy="1830437"/>
          </a:xfrm>
          <a:prstGeom prst="rect">
            <a:avLst/>
          </a:prstGeom>
        </p:spPr>
        <p:txBody>
          <a:bodyPr vert="horz" wrap="square" lIns="0" tIns="153035" rIns="0" bIns="0" rtlCol="0">
            <a:spAutoFit/>
          </a:bodyPr>
          <a:lstStyle/>
          <a:p>
            <a:pPr marL="12700">
              <a:spcBef>
                <a:spcPts val="1205"/>
              </a:spcBef>
            </a:pPr>
            <a:r>
              <a:rPr sz="2800" b="1" spc="-75" dirty="0">
                <a:solidFill>
                  <a:srgbClr val="C00000"/>
                </a:solidFill>
                <a:latin typeface="Lato"/>
                <a:cs typeface="Lato"/>
              </a:rPr>
              <a:t>Solution:</a:t>
            </a:r>
            <a:endParaRPr sz="2800">
              <a:latin typeface="Lato"/>
              <a:cs typeface="Lato"/>
            </a:endParaRPr>
          </a:p>
          <a:p>
            <a:pPr marL="93980" marR="5080">
              <a:lnSpc>
                <a:spcPts val="2880"/>
              </a:lnSpc>
              <a:spcBef>
                <a:spcPts val="1050"/>
              </a:spcBef>
            </a:pPr>
            <a:r>
              <a:rPr sz="2400" spc="-45" dirty="0">
                <a:latin typeface="Carlito"/>
                <a:cs typeface="Carlito"/>
              </a:rPr>
              <a:t>We </a:t>
            </a:r>
            <a:r>
              <a:rPr sz="2400" spc="-5" dirty="0">
                <a:latin typeface="Carlito"/>
                <a:cs typeface="Carlito"/>
              </a:rPr>
              <a:t>subdivide </a:t>
            </a:r>
            <a:r>
              <a:rPr sz="2400" dirty="0">
                <a:latin typeface="Carlito"/>
                <a:cs typeface="Carlito"/>
              </a:rPr>
              <a:t>the </a:t>
            </a:r>
            <a:r>
              <a:rPr sz="2400" spc="-5" dirty="0">
                <a:latin typeface="Carlito"/>
                <a:cs typeface="Carlito"/>
              </a:rPr>
              <a:t>region </a:t>
            </a:r>
            <a:r>
              <a:rPr sz="2400" spc="-15" dirty="0">
                <a:latin typeface="Carlito"/>
                <a:cs typeface="Carlito"/>
              </a:rPr>
              <a:t>at into  </a:t>
            </a:r>
            <a:r>
              <a:rPr sz="2400" spc="-10" dirty="0">
                <a:latin typeface="Carlito"/>
                <a:cs typeface="Carlito"/>
              </a:rPr>
              <a:t>subregions </a:t>
            </a:r>
            <a:r>
              <a:rPr sz="2500" i="1" spc="-140" dirty="0">
                <a:latin typeface="Trebuchet MS"/>
                <a:cs typeface="Trebuchet MS"/>
              </a:rPr>
              <a:t>A </a:t>
            </a:r>
            <a:r>
              <a:rPr sz="2500" i="1" spc="-135" dirty="0">
                <a:latin typeface="Trebuchet MS"/>
                <a:cs typeface="Trebuchet MS"/>
              </a:rPr>
              <a:t>and </a:t>
            </a:r>
            <a:r>
              <a:rPr sz="2500" i="1" spc="-235" dirty="0">
                <a:latin typeface="Trebuchet MS"/>
                <a:cs typeface="Trebuchet MS"/>
              </a:rPr>
              <a:t>B, </a:t>
            </a:r>
            <a:r>
              <a:rPr sz="2500" i="1" spc="-114" dirty="0">
                <a:latin typeface="Trebuchet MS"/>
                <a:cs typeface="Trebuchet MS"/>
              </a:rPr>
              <a:t>shown </a:t>
            </a:r>
            <a:r>
              <a:rPr sz="2500" i="1" spc="-165" dirty="0">
                <a:latin typeface="Trebuchet MS"/>
                <a:cs typeface="Trebuchet MS"/>
              </a:rPr>
              <a:t>in</a:t>
            </a:r>
            <a:r>
              <a:rPr sz="2500" i="1" spc="-455" dirty="0">
                <a:latin typeface="Trebuchet MS"/>
                <a:cs typeface="Trebuchet MS"/>
              </a:rPr>
              <a:t> </a:t>
            </a:r>
            <a:r>
              <a:rPr sz="2500" i="1" spc="-185" dirty="0">
                <a:latin typeface="Trebuchet MS"/>
                <a:cs typeface="Trebuchet MS"/>
              </a:rPr>
              <a:t>Figure  </a:t>
            </a:r>
            <a:r>
              <a:rPr sz="2400" spc="-15" dirty="0">
                <a:latin typeface="Carlito"/>
                <a:cs typeface="Carlito"/>
              </a:rPr>
              <a:t>we </a:t>
            </a:r>
            <a:r>
              <a:rPr sz="2400" spc="-10" dirty="0">
                <a:latin typeface="Carlito"/>
                <a:cs typeface="Carlito"/>
              </a:rPr>
              <a:t>solve </a:t>
            </a:r>
            <a:r>
              <a:rPr sz="2400" dirty="0">
                <a:latin typeface="Carlito"/>
                <a:cs typeface="Carlito"/>
              </a:rPr>
              <a:t>the</a:t>
            </a:r>
            <a:r>
              <a:rPr sz="2400" spc="15" dirty="0">
                <a:latin typeface="Carlito"/>
                <a:cs typeface="Carlito"/>
              </a:rPr>
              <a:t> </a:t>
            </a:r>
            <a:r>
              <a:rPr sz="2400" spc="-5" dirty="0">
                <a:latin typeface="Carlito"/>
                <a:cs typeface="Carlito"/>
              </a:rPr>
              <a:t>equations</a:t>
            </a:r>
            <a:endParaRPr sz="24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927603" y="477013"/>
            <a:ext cx="6697980" cy="100736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896980" y="1955757"/>
            <a:ext cx="8190293" cy="364114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779524" y="273811"/>
            <a:ext cx="197231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spcBef>
                <a:spcPts val="95"/>
              </a:spcBef>
            </a:pPr>
            <a:r>
              <a:rPr sz="2800" b="1" spc="-260" dirty="0">
                <a:solidFill>
                  <a:srgbClr val="FF0000"/>
                </a:solidFill>
                <a:latin typeface="Lato"/>
                <a:cs typeface="Lato"/>
              </a:rPr>
              <a:t>EXAMPLE</a:t>
            </a:r>
            <a:r>
              <a:rPr sz="2800" b="1" spc="-105" dirty="0">
                <a:solidFill>
                  <a:srgbClr val="FF0000"/>
                </a:solidFill>
                <a:latin typeface="Lato"/>
                <a:cs typeface="Lato"/>
              </a:rPr>
              <a:t> </a:t>
            </a:r>
            <a:r>
              <a:rPr sz="2800" b="1" spc="-125" dirty="0">
                <a:solidFill>
                  <a:srgbClr val="FF0000"/>
                </a:solidFill>
                <a:latin typeface="Lato"/>
                <a:cs typeface="Lato"/>
              </a:rPr>
              <a:t>11:</a:t>
            </a:r>
            <a:endParaRPr sz="2800">
              <a:latin typeface="Lato"/>
              <a:cs typeface="Lato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760016" y="802386"/>
            <a:ext cx="8397240" cy="7575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68580">
              <a:spcBef>
                <a:spcPts val="100"/>
              </a:spcBef>
            </a:pPr>
            <a:r>
              <a:rPr sz="2400" spc="-5" dirty="0">
                <a:latin typeface="Carlito"/>
                <a:cs typeface="Carlito"/>
              </a:rPr>
              <a:t>Find </a:t>
            </a:r>
            <a:r>
              <a:rPr sz="2400" dirty="0">
                <a:latin typeface="Carlito"/>
                <a:cs typeface="Carlito"/>
              </a:rPr>
              <a:t>the </a:t>
            </a:r>
            <a:r>
              <a:rPr sz="2400" spc="-10" dirty="0">
                <a:latin typeface="Carlito"/>
                <a:cs typeface="Carlito"/>
              </a:rPr>
              <a:t>area </a:t>
            </a:r>
            <a:r>
              <a:rPr sz="2400" spc="-5" dirty="0">
                <a:latin typeface="Carlito"/>
                <a:cs typeface="Carlito"/>
              </a:rPr>
              <a:t>of </a:t>
            </a:r>
            <a:r>
              <a:rPr sz="2400" dirty="0">
                <a:latin typeface="Carlito"/>
                <a:cs typeface="Carlito"/>
              </a:rPr>
              <a:t>the </a:t>
            </a:r>
            <a:r>
              <a:rPr sz="2400" spc="-10" dirty="0">
                <a:latin typeface="Carlito"/>
                <a:cs typeface="Carlito"/>
              </a:rPr>
              <a:t>region </a:t>
            </a:r>
            <a:r>
              <a:rPr sz="2400" dirty="0">
                <a:latin typeface="Carlito"/>
                <a:cs typeface="Carlito"/>
              </a:rPr>
              <a:t>in </a:t>
            </a:r>
            <a:r>
              <a:rPr sz="2400" spc="-10" dirty="0">
                <a:latin typeface="Carlito"/>
                <a:cs typeface="Carlito"/>
              </a:rPr>
              <a:t>Example </a:t>
            </a:r>
            <a:r>
              <a:rPr sz="2400" dirty="0">
                <a:latin typeface="Carlito"/>
                <a:cs typeface="Carlito"/>
              </a:rPr>
              <a:t>5 </a:t>
            </a:r>
            <a:r>
              <a:rPr sz="2400" spc="-10" dirty="0">
                <a:latin typeface="Carlito"/>
                <a:cs typeface="Carlito"/>
              </a:rPr>
              <a:t>by </a:t>
            </a:r>
            <a:r>
              <a:rPr sz="2400" spc="-15" dirty="0">
                <a:latin typeface="Carlito"/>
                <a:cs typeface="Carlito"/>
              </a:rPr>
              <a:t>integrating </a:t>
            </a:r>
            <a:r>
              <a:rPr sz="2400" dirty="0">
                <a:latin typeface="Carlito"/>
                <a:cs typeface="Carlito"/>
              </a:rPr>
              <a:t>with </a:t>
            </a:r>
            <a:r>
              <a:rPr sz="2400" spc="-5" dirty="0">
                <a:latin typeface="Carlito"/>
                <a:cs typeface="Carlito"/>
              </a:rPr>
              <a:t>respect  </a:t>
            </a:r>
            <a:r>
              <a:rPr sz="2400" spc="-15" dirty="0">
                <a:latin typeface="Carlito"/>
                <a:cs typeface="Carlito"/>
              </a:rPr>
              <a:t>to </a:t>
            </a:r>
            <a:r>
              <a:rPr sz="2400" spc="-80" dirty="0">
                <a:latin typeface="Carlito"/>
                <a:cs typeface="Carlito"/>
              </a:rPr>
              <a:t>y.</a:t>
            </a:r>
            <a:endParaRPr sz="2400">
              <a:latin typeface="Carlito"/>
              <a:cs typeface="Carlito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7601475" y="1449018"/>
            <a:ext cx="2755419" cy="234245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810431" y="1833038"/>
            <a:ext cx="5500373" cy="176989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2349763" y="3784806"/>
            <a:ext cx="4881332" cy="156372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2022167" y="5591481"/>
            <a:ext cx="8162237" cy="668478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918715" y="423300"/>
            <a:ext cx="8292834" cy="354594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10540" y="289588"/>
            <a:ext cx="7747610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2400" b="1" spc="-65" dirty="0">
                <a:latin typeface="Lato"/>
                <a:cs typeface="Lato"/>
              </a:rPr>
              <a:t>˝Combining </a:t>
            </a:r>
            <a:r>
              <a:rPr sz="2400" b="1" spc="-80" dirty="0">
                <a:latin typeface="Lato"/>
                <a:cs typeface="Lato"/>
              </a:rPr>
              <a:t>Integrals with </a:t>
            </a:r>
            <a:r>
              <a:rPr sz="2400" b="1" spc="-85" dirty="0">
                <a:latin typeface="Lato"/>
                <a:cs typeface="Lato"/>
              </a:rPr>
              <a:t>Formulas from</a:t>
            </a:r>
            <a:r>
              <a:rPr sz="2400" b="1" spc="15" dirty="0">
                <a:latin typeface="Lato"/>
                <a:cs typeface="Lato"/>
              </a:rPr>
              <a:t> </a:t>
            </a:r>
            <a:r>
              <a:rPr sz="2400" b="1" spc="-95" dirty="0">
                <a:latin typeface="Lato"/>
                <a:cs typeface="Lato"/>
              </a:rPr>
              <a:t>Geometry</a:t>
            </a:r>
            <a:endParaRPr sz="2400" dirty="0">
              <a:latin typeface="Lato"/>
              <a:cs typeface="Lato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990750" y="785318"/>
            <a:ext cx="8260080" cy="391795"/>
          </a:xfrm>
          <a:prstGeom prst="rect">
            <a:avLst/>
          </a:prstGeom>
        </p:spPr>
        <p:txBody>
          <a:bodyPr vert="horz" wrap="square" lIns="0" tIns="12700" rIns="0" bIns="0" rtlCol="0" anchor="ctr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solidFill>
                  <a:srgbClr val="000000"/>
                </a:solidFill>
                <a:latin typeface="Carlito"/>
                <a:cs typeface="Carlito"/>
              </a:rPr>
              <a:t>The </a:t>
            </a:r>
            <a:r>
              <a:rPr sz="2400" spc="-25" dirty="0">
                <a:solidFill>
                  <a:srgbClr val="000000"/>
                </a:solidFill>
                <a:latin typeface="Carlito"/>
                <a:cs typeface="Carlito"/>
              </a:rPr>
              <a:t>way </a:t>
            </a:r>
            <a:r>
              <a:rPr sz="2400" spc="-15" dirty="0">
                <a:solidFill>
                  <a:srgbClr val="000000"/>
                </a:solidFill>
                <a:latin typeface="Carlito"/>
                <a:cs typeface="Carlito"/>
              </a:rPr>
              <a:t>to </a:t>
            </a:r>
            <a:r>
              <a:rPr sz="2400" spc="-5" dirty="0">
                <a:solidFill>
                  <a:srgbClr val="000000"/>
                </a:solidFill>
                <a:latin typeface="Carlito"/>
                <a:cs typeface="Carlito"/>
              </a:rPr>
              <a:t>find </a:t>
            </a:r>
            <a:r>
              <a:rPr sz="2400" dirty="0">
                <a:solidFill>
                  <a:srgbClr val="000000"/>
                </a:solidFill>
                <a:latin typeface="Carlito"/>
                <a:cs typeface="Carlito"/>
              </a:rPr>
              <a:t>an </a:t>
            </a:r>
            <a:r>
              <a:rPr sz="2400" spc="-10" dirty="0">
                <a:solidFill>
                  <a:srgbClr val="000000"/>
                </a:solidFill>
                <a:latin typeface="Carlito"/>
                <a:cs typeface="Carlito"/>
              </a:rPr>
              <a:t>area </a:t>
            </a:r>
            <a:r>
              <a:rPr sz="2400" spc="-20" dirty="0">
                <a:solidFill>
                  <a:srgbClr val="000000"/>
                </a:solidFill>
                <a:latin typeface="Carlito"/>
                <a:cs typeface="Carlito"/>
              </a:rPr>
              <a:t>may </a:t>
            </a:r>
            <a:r>
              <a:rPr sz="2400" spc="-5" dirty="0">
                <a:solidFill>
                  <a:srgbClr val="000000"/>
                </a:solidFill>
                <a:latin typeface="Carlito"/>
                <a:cs typeface="Carlito"/>
              </a:rPr>
              <a:t>be </a:t>
            </a:r>
            <a:r>
              <a:rPr sz="2400" spc="-15" dirty="0">
                <a:solidFill>
                  <a:srgbClr val="000000"/>
                </a:solidFill>
                <a:latin typeface="Carlito"/>
                <a:cs typeface="Carlito"/>
              </a:rPr>
              <a:t>to </a:t>
            </a:r>
            <a:r>
              <a:rPr sz="2400" spc="-10" dirty="0">
                <a:solidFill>
                  <a:srgbClr val="000000"/>
                </a:solidFill>
                <a:latin typeface="Carlito"/>
                <a:cs typeface="Carlito"/>
              </a:rPr>
              <a:t>combine </a:t>
            </a:r>
            <a:r>
              <a:rPr sz="2400" spc="-5" dirty="0">
                <a:solidFill>
                  <a:srgbClr val="000000"/>
                </a:solidFill>
                <a:latin typeface="Carlito"/>
                <a:cs typeface="Carlito"/>
              </a:rPr>
              <a:t>calculus </a:t>
            </a:r>
            <a:r>
              <a:rPr sz="2400" dirty="0">
                <a:solidFill>
                  <a:srgbClr val="000000"/>
                </a:solidFill>
                <a:latin typeface="Carlito"/>
                <a:cs typeface="Carlito"/>
              </a:rPr>
              <a:t>and</a:t>
            </a:r>
            <a:r>
              <a:rPr sz="2400" spc="65" dirty="0">
                <a:solidFill>
                  <a:srgbClr val="000000"/>
                </a:solidFill>
                <a:latin typeface="Carlito"/>
                <a:cs typeface="Carlito"/>
              </a:rPr>
              <a:t> </a:t>
            </a:r>
            <a:r>
              <a:rPr sz="2400" spc="-25" dirty="0">
                <a:solidFill>
                  <a:srgbClr val="000000"/>
                </a:solidFill>
                <a:latin typeface="Carlito"/>
                <a:cs typeface="Carlito"/>
              </a:rPr>
              <a:t>geometry.</a:t>
            </a:r>
            <a:endParaRPr sz="2400" dirty="0">
              <a:latin typeface="Carlito"/>
              <a:cs typeface="Carlito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853591" y="1672843"/>
            <a:ext cx="7466965" cy="140589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spcBef>
                <a:spcPts val="95"/>
              </a:spcBef>
            </a:pPr>
            <a:r>
              <a:rPr sz="2800" b="1" spc="-260" dirty="0">
                <a:solidFill>
                  <a:srgbClr val="FF0000"/>
                </a:solidFill>
                <a:latin typeface="Lato"/>
                <a:cs typeface="Lato"/>
              </a:rPr>
              <a:t>EXAMPLE </a:t>
            </a:r>
            <a:r>
              <a:rPr sz="2800" b="1" spc="-145" dirty="0">
                <a:solidFill>
                  <a:srgbClr val="FF0000"/>
                </a:solidFill>
                <a:latin typeface="Lato"/>
                <a:cs typeface="Lato"/>
              </a:rPr>
              <a:t>12</a:t>
            </a:r>
            <a:r>
              <a:rPr sz="2800" spc="-145" dirty="0">
                <a:solidFill>
                  <a:srgbClr val="FF0000"/>
                </a:solidFill>
                <a:latin typeface="Carlito"/>
                <a:cs typeface="Carlito"/>
              </a:rPr>
              <a:t>: </a:t>
            </a:r>
            <a:r>
              <a:rPr sz="2400" spc="-5" dirty="0">
                <a:latin typeface="Carlito"/>
                <a:cs typeface="Carlito"/>
              </a:rPr>
              <a:t>Find </a:t>
            </a:r>
            <a:r>
              <a:rPr sz="2400" dirty="0">
                <a:latin typeface="Carlito"/>
                <a:cs typeface="Carlito"/>
              </a:rPr>
              <a:t>the </a:t>
            </a:r>
            <a:r>
              <a:rPr sz="2400" spc="-10" dirty="0">
                <a:latin typeface="Carlito"/>
                <a:cs typeface="Carlito"/>
              </a:rPr>
              <a:t>area </a:t>
            </a:r>
            <a:r>
              <a:rPr sz="2400" spc="-5" dirty="0">
                <a:latin typeface="Carlito"/>
                <a:cs typeface="Carlito"/>
              </a:rPr>
              <a:t>of </a:t>
            </a:r>
            <a:r>
              <a:rPr sz="2400" dirty="0">
                <a:latin typeface="Carlito"/>
                <a:cs typeface="Carlito"/>
              </a:rPr>
              <a:t>the </a:t>
            </a:r>
            <a:r>
              <a:rPr sz="2400" spc="-5" dirty="0">
                <a:latin typeface="Carlito"/>
                <a:cs typeface="Carlito"/>
              </a:rPr>
              <a:t>region, </a:t>
            </a:r>
            <a:r>
              <a:rPr sz="2400" spc="-10" dirty="0">
                <a:latin typeface="Carlito"/>
                <a:cs typeface="Carlito"/>
              </a:rPr>
              <a:t>shown </a:t>
            </a:r>
            <a:r>
              <a:rPr sz="2400" dirty="0">
                <a:latin typeface="Carlito"/>
                <a:cs typeface="Carlito"/>
              </a:rPr>
              <a:t>in</a:t>
            </a:r>
            <a:r>
              <a:rPr sz="2400" spc="-45" dirty="0">
                <a:latin typeface="Carlito"/>
                <a:cs typeface="Carlito"/>
              </a:rPr>
              <a:t> </a:t>
            </a:r>
            <a:r>
              <a:rPr sz="2400" spc="-10" dirty="0">
                <a:latin typeface="Carlito"/>
                <a:cs typeface="Carlito"/>
              </a:rPr>
              <a:t>figure,</a:t>
            </a:r>
            <a:endParaRPr sz="2400" dirty="0">
              <a:latin typeface="Carlito"/>
              <a:cs typeface="Carlito"/>
            </a:endParaRPr>
          </a:p>
          <a:p>
            <a:pPr>
              <a:lnSpc>
                <a:spcPct val="100000"/>
              </a:lnSpc>
            </a:pPr>
            <a:endParaRPr sz="3400" dirty="0">
              <a:latin typeface="Carlito"/>
              <a:cs typeface="Carlito"/>
            </a:endParaRPr>
          </a:p>
          <a:p>
            <a:pPr marL="12700">
              <a:spcBef>
                <a:spcPts val="5"/>
              </a:spcBef>
            </a:pPr>
            <a:r>
              <a:rPr sz="2800" b="1" spc="-75" dirty="0">
                <a:solidFill>
                  <a:srgbClr val="C00000"/>
                </a:solidFill>
                <a:latin typeface="Lato"/>
                <a:cs typeface="Lato"/>
              </a:rPr>
              <a:t>Solution:</a:t>
            </a:r>
            <a:endParaRPr sz="2800" dirty="0">
              <a:latin typeface="Lato"/>
              <a:cs typeface="Lato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7248145" y="2603856"/>
            <a:ext cx="3093543" cy="221699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952245" y="3069335"/>
            <a:ext cx="5081015" cy="280720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93014" y="7404"/>
            <a:ext cx="5802986" cy="41148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spcBef>
                <a:spcPts val="130"/>
              </a:spcBef>
            </a:pPr>
            <a:r>
              <a:rPr sz="2400" b="1" spc="-60" dirty="0">
                <a:latin typeface="Lato"/>
                <a:cs typeface="Lato"/>
              </a:rPr>
              <a:t>˝Integration </a:t>
            </a:r>
            <a:r>
              <a:rPr sz="2400" b="1" spc="-80" dirty="0">
                <a:latin typeface="Lato"/>
                <a:cs typeface="Lato"/>
              </a:rPr>
              <a:t>with </a:t>
            </a:r>
            <a:r>
              <a:rPr sz="2400" b="1" spc="-110" dirty="0">
                <a:latin typeface="Lato"/>
                <a:cs typeface="Lato"/>
              </a:rPr>
              <a:t>Respect </a:t>
            </a:r>
            <a:r>
              <a:rPr sz="2400" b="1" spc="-90" dirty="0">
                <a:latin typeface="Lato"/>
                <a:cs typeface="Lato"/>
              </a:rPr>
              <a:t>to</a:t>
            </a:r>
            <a:r>
              <a:rPr sz="2400" b="1" spc="70" dirty="0">
                <a:latin typeface="Lato"/>
                <a:cs typeface="Lato"/>
              </a:rPr>
              <a:t> </a:t>
            </a:r>
            <a:r>
              <a:rPr sz="2500" b="1" i="1" spc="-95" dirty="0">
                <a:latin typeface="Lato"/>
                <a:cs typeface="Lato"/>
              </a:rPr>
              <a:t>y</a:t>
            </a:r>
            <a:endParaRPr sz="2500" dirty="0">
              <a:latin typeface="Lato"/>
              <a:cs typeface="Lato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885595" y="631328"/>
            <a:ext cx="8482965" cy="971550"/>
          </a:xfrm>
          <a:prstGeom prst="rect">
            <a:avLst/>
          </a:prstGeom>
        </p:spPr>
        <p:txBody>
          <a:bodyPr vert="horz" wrap="square" lIns="0" tIns="22860" rIns="0" bIns="0" rtlCol="0">
            <a:spAutoFit/>
          </a:bodyPr>
          <a:lstStyle/>
          <a:p>
            <a:pPr marL="286385" marR="5080" indent="-274320">
              <a:lnSpc>
                <a:spcPct val="97400"/>
              </a:lnSpc>
              <a:spcBef>
                <a:spcPts val="180"/>
              </a:spcBef>
            </a:pPr>
            <a:r>
              <a:rPr sz="2000" dirty="0">
                <a:latin typeface="Carlito"/>
                <a:cs typeface="Carlito"/>
              </a:rPr>
              <a:t>If a </a:t>
            </a:r>
            <a:r>
              <a:rPr sz="2000" spc="-20" dirty="0">
                <a:latin typeface="Carlito"/>
                <a:cs typeface="Carlito"/>
              </a:rPr>
              <a:t>region’s </a:t>
            </a:r>
            <a:r>
              <a:rPr sz="2000" spc="-5" dirty="0">
                <a:latin typeface="Carlito"/>
                <a:cs typeface="Carlito"/>
              </a:rPr>
              <a:t>bounding </a:t>
            </a:r>
            <a:r>
              <a:rPr sz="2000" dirty="0">
                <a:latin typeface="Carlito"/>
                <a:cs typeface="Carlito"/>
              </a:rPr>
              <a:t>curves </a:t>
            </a:r>
            <a:r>
              <a:rPr sz="2000" spc="-10" dirty="0">
                <a:latin typeface="Carlito"/>
                <a:cs typeface="Carlito"/>
              </a:rPr>
              <a:t>are </a:t>
            </a:r>
            <a:r>
              <a:rPr sz="2000" spc="-5" dirty="0">
                <a:latin typeface="Carlito"/>
                <a:cs typeface="Carlito"/>
              </a:rPr>
              <a:t>described </a:t>
            </a:r>
            <a:r>
              <a:rPr sz="2000" dirty="0">
                <a:latin typeface="Carlito"/>
                <a:cs typeface="Carlito"/>
              </a:rPr>
              <a:t>by </a:t>
            </a:r>
            <a:r>
              <a:rPr sz="2000" spc="-5" dirty="0">
                <a:latin typeface="Carlito"/>
                <a:cs typeface="Carlito"/>
              </a:rPr>
              <a:t>functions </a:t>
            </a:r>
            <a:r>
              <a:rPr sz="2000" dirty="0">
                <a:latin typeface="Carlito"/>
                <a:cs typeface="Carlito"/>
              </a:rPr>
              <a:t>of </a:t>
            </a:r>
            <a:r>
              <a:rPr sz="2100" i="1" spc="-270" dirty="0">
                <a:latin typeface="Trebuchet MS"/>
                <a:cs typeface="Trebuchet MS"/>
              </a:rPr>
              <a:t>y, </a:t>
            </a:r>
            <a:r>
              <a:rPr sz="2100" i="1" spc="-155" dirty="0">
                <a:latin typeface="Trebuchet MS"/>
                <a:cs typeface="Trebuchet MS"/>
              </a:rPr>
              <a:t>the approximating  </a:t>
            </a:r>
            <a:r>
              <a:rPr sz="2100" i="1" spc="-145" dirty="0">
                <a:latin typeface="Trebuchet MS"/>
                <a:cs typeface="Trebuchet MS"/>
              </a:rPr>
              <a:t>rectangles </a:t>
            </a:r>
            <a:r>
              <a:rPr sz="2000" spc="-10" dirty="0">
                <a:latin typeface="Carlito"/>
                <a:cs typeface="Carlito"/>
              </a:rPr>
              <a:t>are </a:t>
            </a:r>
            <a:r>
              <a:rPr sz="2000" spc="-15" dirty="0">
                <a:latin typeface="Carlito"/>
                <a:cs typeface="Carlito"/>
              </a:rPr>
              <a:t>horizontal </a:t>
            </a:r>
            <a:r>
              <a:rPr sz="2000" spc="-10" dirty="0">
                <a:latin typeface="Carlito"/>
                <a:cs typeface="Carlito"/>
              </a:rPr>
              <a:t>instead </a:t>
            </a:r>
            <a:r>
              <a:rPr sz="2000" spc="-5" dirty="0">
                <a:latin typeface="Carlito"/>
                <a:cs typeface="Carlito"/>
              </a:rPr>
              <a:t>of vertical </a:t>
            </a:r>
            <a:r>
              <a:rPr sz="2000" dirty="0">
                <a:latin typeface="Carlito"/>
                <a:cs typeface="Carlito"/>
              </a:rPr>
              <a:t>and the basic </a:t>
            </a:r>
            <a:r>
              <a:rPr sz="2000" spc="-10" dirty="0">
                <a:latin typeface="Carlito"/>
                <a:cs typeface="Carlito"/>
              </a:rPr>
              <a:t>formula </a:t>
            </a:r>
            <a:r>
              <a:rPr sz="2000" dirty="0">
                <a:latin typeface="Carlito"/>
                <a:cs typeface="Carlito"/>
              </a:rPr>
              <a:t>has </a:t>
            </a:r>
            <a:r>
              <a:rPr sz="2100" i="1" spc="-130" dirty="0">
                <a:latin typeface="Trebuchet MS"/>
                <a:cs typeface="Trebuchet MS"/>
              </a:rPr>
              <a:t>y </a:t>
            </a:r>
            <a:r>
              <a:rPr sz="2100" i="1" spc="-145" dirty="0">
                <a:latin typeface="Trebuchet MS"/>
                <a:cs typeface="Trebuchet MS"/>
              </a:rPr>
              <a:t>in </a:t>
            </a:r>
            <a:r>
              <a:rPr sz="2100" i="1" spc="-150" dirty="0">
                <a:latin typeface="Trebuchet MS"/>
                <a:cs typeface="Trebuchet MS"/>
              </a:rPr>
              <a:t>place  </a:t>
            </a:r>
            <a:r>
              <a:rPr sz="2100" i="1" spc="-155" dirty="0">
                <a:latin typeface="Trebuchet MS"/>
                <a:cs typeface="Trebuchet MS"/>
              </a:rPr>
              <a:t>of </a:t>
            </a:r>
            <a:r>
              <a:rPr sz="2100" i="1" spc="-229" dirty="0">
                <a:latin typeface="Trebuchet MS"/>
                <a:cs typeface="Trebuchet MS"/>
              </a:rPr>
              <a:t>x. </a:t>
            </a:r>
            <a:r>
              <a:rPr sz="2000" spc="-10" dirty="0">
                <a:latin typeface="Carlito"/>
                <a:cs typeface="Carlito"/>
              </a:rPr>
              <a:t>For </a:t>
            </a:r>
            <a:r>
              <a:rPr sz="2000" spc="-5" dirty="0">
                <a:latin typeface="Carlito"/>
                <a:cs typeface="Carlito"/>
              </a:rPr>
              <a:t>regions </a:t>
            </a:r>
            <a:r>
              <a:rPr sz="2000" spc="-20" dirty="0">
                <a:latin typeface="Carlito"/>
                <a:cs typeface="Carlito"/>
              </a:rPr>
              <a:t>like</a:t>
            </a:r>
            <a:r>
              <a:rPr sz="2000" spc="-5" dirty="0">
                <a:latin typeface="Carlito"/>
                <a:cs typeface="Carlito"/>
              </a:rPr>
              <a:t> </a:t>
            </a:r>
            <a:r>
              <a:rPr sz="2000" dirty="0">
                <a:latin typeface="Carlito"/>
                <a:cs typeface="Carlito"/>
              </a:rPr>
              <a:t>these.</a:t>
            </a:r>
            <a:endParaRPr sz="2000">
              <a:latin typeface="Carlito"/>
              <a:cs typeface="Carlito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2833634" y="1743754"/>
            <a:ext cx="6440322" cy="232030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2366218" y="4276502"/>
            <a:ext cx="7817702" cy="221254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04089" y="34489"/>
            <a:ext cx="4367911" cy="689291"/>
          </a:xfrm>
          <a:prstGeom prst="rect">
            <a:avLst/>
          </a:prstGeom>
        </p:spPr>
        <p:txBody>
          <a:bodyPr vert="horz" wrap="square" lIns="0" tIns="12065" rIns="0" bIns="0" rtlCol="0" anchor="ctr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254" dirty="0"/>
              <a:t>EXERCISES</a:t>
            </a:r>
            <a:r>
              <a:rPr spc="-80" dirty="0"/>
              <a:t> </a:t>
            </a:r>
            <a:r>
              <a:rPr spc="-75" dirty="0"/>
              <a:t>6: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863344" y="629158"/>
            <a:ext cx="855408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2400" b="1" spc="-55" dirty="0">
                <a:latin typeface="Lato"/>
                <a:cs typeface="Lato"/>
              </a:rPr>
              <a:t>1. </a:t>
            </a:r>
            <a:r>
              <a:rPr sz="2400" spc="-5" dirty="0">
                <a:latin typeface="Carlito"/>
                <a:cs typeface="Carlito"/>
              </a:rPr>
              <a:t>Use </a:t>
            </a:r>
            <a:r>
              <a:rPr sz="2400" dirty="0">
                <a:latin typeface="Carlito"/>
                <a:cs typeface="Carlito"/>
              </a:rPr>
              <a:t>the </a:t>
            </a:r>
            <a:r>
              <a:rPr sz="2400" spc="-5" dirty="0">
                <a:latin typeface="Carlito"/>
                <a:cs typeface="Carlito"/>
              </a:rPr>
              <a:t>Substitution </a:t>
            </a:r>
            <a:r>
              <a:rPr sz="2400" spc="-10" dirty="0">
                <a:latin typeface="Carlito"/>
                <a:cs typeface="Carlito"/>
              </a:rPr>
              <a:t>Formula </a:t>
            </a:r>
            <a:r>
              <a:rPr sz="2400" spc="-15" dirty="0">
                <a:latin typeface="Carlito"/>
                <a:cs typeface="Carlito"/>
              </a:rPr>
              <a:t>to evaluate </a:t>
            </a:r>
            <a:r>
              <a:rPr sz="2400" dirty="0">
                <a:latin typeface="Carlito"/>
                <a:cs typeface="Carlito"/>
              </a:rPr>
              <a:t>the </a:t>
            </a:r>
            <a:r>
              <a:rPr sz="2400" spc="-15" dirty="0">
                <a:latin typeface="Carlito"/>
                <a:cs typeface="Carlito"/>
              </a:rPr>
              <a:t>integrals </a:t>
            </a:r>
            <a:r>
              <a:rPr sz="2400" dirty="0">
                <a:latin typeface="Carlito"/>
                <a:cs typeface="Carlito"/>
              </a:rPr>
              <a:t>in</a:t>
            </a:r>
            <a:r>
              <a:rPr sz="2400" spc="-15" dirty="0">
                <a:latin typeface="Carlito"/>
                <a:cs typeface="Carlito"/>
              </a:rPr>
              <a:t> </a:t>
            </a:r>
            <a:r>
              <a:rPr sz="2400" spc="-10" dirty="0">
                <a:latin typeface="Carlito"/>
                <a:cs typeface="Carlito"/>
              </a:rPr>
              <a:t>Exercises.</a:t>
            </a:r>
            <a:endParaRPr sz="2400" dirty="0">
              <a:latin typeface="Carlito"/>
              <a:cs typeface="Carlito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794763" y="3629025"/>
            <a:ext cx="6947534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2400" b="1" spc="-55" dirty="0">
                <a:latin typeface="Lato"/>
                <a:cs typeface="Lato"/>
              </a:rPr>
              <a:t>2. </a:t>
            </a:r>
            <a:r>
              <a:rPr sz="2400" spc="-5" dirty="0">
                <a:latin typeface="Carlito"/>
                <a:cs typeface="Carlito"/>
              </a:rPr>
              <a:t>Find </a:t>
            </a:r>
            <a:r>
              <a:rPr sz="2400" dirty="0">
                <a:latin typeface="Carlito"/>
                <a:cs typeface="Carlito"/>
              </a:rPr>
              <a:t>the </a:t>
            </a:r>
            <a:r>
              <a:rPr sz="2400" spc="-15" dirty="0">
                <a:latin typeface="Carlito"/>
                <a:cs typeface="Carlito"/>
              </a:rPr>
              <a:t>total </a:t>
            </a:r>
            <a:r>
              <a:rPr sz="2400" spc="-10" dirty="0">
                <a:latin typeface="Carlito"/>
                <a:cs typeface="Carlito"/>
              </a:rPr>
              <a:t>areas </a:t>
            </a:r>
            <a:r>
              <a:rPr sz="2400" spc="-5" dirty="0">
                <a:latin typeface="Carlito"/>
                <a:cs typeface="Carlito"/>
              </a:rPr>
              <a:t>of </a:t>
            </a:r>
            <a:r>
              <a:rPr sz="2400" dirty="0">
                <a:latin typeface="Carlito"/>
                <a:cs typeface="Carlito"/>
              </a:rPr>
              <a:t>the </a:t>
            </a:r>
            <a:r>
              <a:rPr sz="2400" spc="-5" dirty="0">
                <a:latin typeface="Carlito"/>
                <a:cs typeface="Carlito"/>
              </a:rPr>
              <a:t>shaded regions </a:t>
            </a:r>
            <a:r>
              <a:rPr sz="2400" dirty="0">
                <a:latin typeface="Carlito"/>
                <a:cs typeface="Carlito"/>
              </a:rPr>
              <a:t>in</a:t>
            </a:r>
            <a:r>
              <a:rPr sz="2400" spc="-80" dirty="0">
                <a:latin typeface="Carlito"/>
                <a:cs typeface="Carlito"/>
              </a:rPr>
              <a:t> </a:t>
            </a:r>
            <a:r>
              <a:rPr sz="2400" spc="-10" dirty="0">
                <a:latin typeface="Carlito"/>
                <a:cs typeface="Carlito"/>
              </a:rPr>
              <a:t>Exercises</a:t>
            </a:r>
            <a:endParaRPr sz="2400">
              <a:latin typeface="Carlito"/>
              <a:cs typeface="Carlito"/>
            </a:endParaRPr>
          </a:p>
        </p:txBody>
      </p:sp>
      <p:grpSp>
        <p:nvGrpSpPr>
          <p:cNvPr id="5" name="object 5"/>
          <p:cNvGrpSpPr/>
          <p:nvPr/>
        </p:nvGrpSpPr>
        <p:grpSpPr>
          <a:xfrm>
            <a:off x="1693164" y="1180039"/>
            <a:ext cx="4233545" cy="2493010"/>
            <a:chOff x="169163" y="1180039"/>
            <a:chExt cx="4233545" cy="2493010"/>
          </a:xfrm>
        </p:grpSpPr>
        <p:sp>
          <p:nvSpPr>
            <p:cNvPr id="6" name="object 6"/>
            <p:cNvSpPr/>
            <p:nvPr/>
          </p:nvSpPr>
          <p:spPr>
            <a:xfrm>
              <a:off x="241469" y="1180039"/>
              <a:ext cx="4160688" cy="891076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216762" y="2071115"/>
              <a:ext cx="4069539" cy="816863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169163" y="2781300"/>
              <a:ext cx="3930396" cy="891539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9" name="object 9"/>
          <p:cNvGrpSpPr/>
          <p:nvPr/>
        </p:nvGrpSpPr>
        <p:grpSpPr>
          <a:xfrm>
            <a:off x="6476260" y="1071373"/>
            <a:ext cx="3901440" cy="1748789"/>
            <a:chOff x="4952260" y="1071372"/>
            <a:chExt cx="3901440" cy="1748789"/>
          </a:xfrm>
        </p:grpSpPr>
        <p:sp>
          <p:nvSpPr>
            <p:cNvPr id="10" name="object 10"/>
            <p:cNvSpPr/>
            <p:nvPr/>
          </p:nvSpPr>
          <p:spPr>
            <a:xfrm>
              <a:off x="4952260" y="1071372"/>
              <a:ext cx="3901394" cy="999743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4961742" y="2071116"/>
              <a:ext cx="3566589" cy="748791"/>
            </a:xfrm>
            <a:prstGeom prst="rect">
              <a:avLst/>
            </a:prstGeom>
            <a:blipFill>
              <a:blip r:embed="rId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2" name="object 12"/>
          <p:cNvSpPr/>
          <p:nvPr/>
        </p:nvSpPr>
        <p:spPr>
          <a:xfrm>
            <a:off x="6469379" y="2887979"/>
            <a:ext cx="3857244" cy="894588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1810511" y="4614854"/>
            <a:ext cx="2163754" cy="2046320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4381501" y="4562301"/>
            <a:ext cx="2491609" cy="2018885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7218049" y="4506663"/>
            <a:ext cx="3205340" cy="1870051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02740" y="2765805"/>
            <a:ext cx="8220709" cy="756920"/>
          </a:xfrm>
          <a:prstGeom prst="rect">
            <a:avLst/>
          </a:prstGeom>
        </p:spPr>
        <p:txBody>
          <a:bodyPr vert="horz" wrap="square" lIns="0" tIns="12700" rIns="0" bIns="0" rtlCol="0" anchor="ctr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solidFill>
                  <a:srgbClr val="000000"/>
                </a:solidFill>
                <a:latin typeface="Carlito"/>
                <a:cs typeface="Carlito"/>
              </a:rPr>
              <a:t>3. Find </a:t>
            </a:r>
            <a:r>
              <a:rPr sz="2400" dirty="0">
                <a:solidFill>
                  <a:srgbClr val="000000"/>
                </a:solidFill>
                <a:latin typeface="Carlito"/>
                <a:cs typeface="Carlito"/>
              </a:rPr>
              <a:t>the </a:t>
            </a:r>
            <a:r>
              <a:rPr sz="2400" spc="-10" dirty="0">
                <a:solidFill>
                  <a:srgbClr val="000000"/>
                </a:solidFill>
                <a:latin typeface="Carlito"/>
                <a:cs typeface="Carlito"/>
              </a:rPr>
              <a:t>areas of </a:t>
            </a:r>
            <a:r>
              <a:rPr sz="2400" dirty="0">
                <a:solidFill>
                  <a:srgbClr val="000000"/>
                </a:solidFill>
                <a:latin typeface="Carlito"/>
                <a:cs typeface="Carlito"/>
              </a:rPr>
              <a:t>the </a:t>
            </a:r>
            <a:r>
              <a:rPr sz="2400" spc="-5" dirty="0">
                <a:solidFill>
                  <a:srgbClr val="000000"/>
                </a:solidFill>
                <a:latin typeface="Carlito"/>
                <a:cs typeface="Carlito"/>
              </a:rPr>
              <a:t>regions enclosed </a:t>
            </a:r>
            <a:r>
              <a:rPr sz="2400" spc="-10" dirty="0">
                <a:solidFill>
                  <a:srgbClr val="000000"/>
                </a:solidFill>
                <a:latin typeface="Carlito"/>
                <a:cs typeface="Carlito"/>
              </a:rPr>
              <a:t>by </a:t>
            </a:r>
            <a:r>
              <a:rPr sz="2400" dirty="0">
                <a:solidFill>
                  <a:srgbClr val="000000"/>
                </a:solidFill>
                <a:latin typeface="Carlito"/>
                <a:cs typeface="Carlito"/>
              </a:rPr>
              <a:t>the lines and </a:t>
            </a:r>
            <a:r>
              <a:rPr sz="2400" spc="-5" dirty="0">
                <a:solidFill>
                  <a:srgbClr val="000000"/>
                </a:solidFill>
                <a:latin typeface="Carlito"/>
                <a:cs typeface="Carlito"/>
              </a:rPr>
              <a:t>curves </a:t>
            </a:r>
            <a:r>
              <a:rPr sz="2400" dirty="0">
                <a:solidFill>
                  <a:srgbClr val="000000"/>
                </a:solidFill>
                <a:latin typeface="Carlito"/>
                <a:cs typeface="Carlito"/>
              </a:rPr>
              <a:t>in  </a:t>
            </a:r>
            <a:r>
              <a:rPr sz="2400" spc="-10" dirty="0">
                <a:solidFill>
                  <a:srgbClr val="000000"/>
                </a:solidFill>
                <a:latin typeface="Carlito"/>
                <a:cs typeface="Carlito"/>
              </a:rPr>
              <a:t>Exercises</a:t>
            </a:r>
            <a:r>
              <a:rPr sz="2400" spc="-30" dirty="0">
                <a:solidFill>
                  <a:srgbClr val="000000"/>
                </a:solidFill>
                <a:latin typeface="Carlito"/>
                <a:cs typeface="Carlito"/>
              </a:rPr>
              <a:t> </a:t>
            </a:r>
            <a:r>
              <a:rPr sz="2400" dirty="0">
                <a:solidFill>
                  <a:srgbClr val="000000"/>
                </a:solidFill>
                <a:latin typeface="Carlito"/>
                <a:cs typeface="Carlito"/>
              </a:rPr>
              <a:t>.</a:t>
            </a:r>
            <a:endParaRPr sz="2400">
              <a:latin typeface="Carlito"/>
              <a:cs typeface="Carlito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602740" y="4375530"/>
            <a:ext cx="827849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2000" dirty="0">
                <a:latin typeface="Carlito"/>
                <a:cs typeface="Carlito"/>
              </a:rPr>
              <a:t>4</a:t>
            </a:r>
            <a:r>
              <a:rPr sz="2400" dirty="0">
                <a:latin typeface="Carlito"/>
                <a:cs typeface="Carlito"/>
              </a:rPr>
              <a:t>. </a:t>
            </a:r>
            <a:r>
              <a:rPr sz="2400" spc="-5" dirty="0">
                <a:latin typeface="Carlito"/>
                <a:cs typeface="Carlito"/>
              </a:rPr>
              <a:t>Find </a:t>
            </a:r>
            <a:r>
              <a:rPr sz="2400" dirty="0">
                <a:latin typeface="Carlito"/>
                <a:cs typeface="Carlito"/>
              </a:rPr>
              <a:t>the </a:t>
            </a:r>
            <a:r>
              <a:rPr sz="2400" spc="-5" dirty="0">
                <a:latin typeface="Carlito"/>
                <a:cs typeface="Carlito"/>
              </a:rPr>
              <a:t>areas of </a:t>
            </a:r>
            <a:r>
              <a:rPr sz="2400" dirty="0">
                <a:latin typeface="Carlito"/>
                <a:cs typeface="Carlito"/>
              </a:rPr>
              <a:t>the </a:t>
            </a:r>
            <a:r>
              <a:rPr sz="2400" spc="-5" dirty="0">
                <a:latin typeface="Carlito"/>
                <a:cs typeface="Carlito"/>
              </a:rPr>
              <a:t>regions enclosed </a:t>
            </a:r>
            <a:r>
              <a:rPr sz="2400" spc="-10" dirty="0">
                <a:latin typeface="Carlito"/>
                <a:cs typeface="Carlito"/>
              </a:rPr>
              <a:t>by </a:t>
            </a:r>
            <a:r>
              <a:rPr sz="2400" dirty="0">
                <a:latin typeface="Carlito"/>
                <a:cs typeface="Carlito"/>
              </a:rPr>
              <a:t>the </a:t>
            </a:r>
            <a:r>
              <a:rPr sz="2400" spc="-5" dirty="0">
                <a:latin typeface="Carlito"/>
                <a:cs typeface="Carlito"/>
              </a:rPr>
              <a:t>curves </a:t>
            </a:r>
            <a:r>
              <a:rPr sz="2400" dirty="0">
                <a:latin typeface="Carlito"/>
                <a:cs typeface="Carlito"/>
              </a:rPr>
              <a:t>in</a:t>
            </a:r>
            <a:r>
              <a:rPr sz="2400" spc="-90" dirty="0">
                <a:latin typeface="Carlito"/>
                <a:cs typeface="Carlito"/>
              </a:rPr>
              <a:t> </a:t>
            </a:r>
            <a:r>
              <a:rPr sz="2400" spc="-10" dirty="0">
                <a:latin typeface="Carlito"/>
                <a:cs typeface="Carlito"/>
              </a:rPr>
              <a:t>Exercises.</a:t>
            </a:r>
            <a:endParaRPr sz="2400">
              <a:latin typeface="Carlito"/>
              <a:cs typeface="Carlito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2318371" y="283845"/>
            <a:ext cx="2276470" cy="22025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5005949" y="207069"/>
            <a:ext cx="2229932" cy="238236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7882128" y="233924"/>
            <a:ext cx="2642616" cy="230393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1766315" y="3168396"/>
            <a:ext cx="2948940" cy="643127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5265256" y="3247034"/>
            <a:ext cx="2818885" cy="419404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8536426" y="3287268"/>
            <a:ext cx="1932466" cy="342899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1848611" y="3898175"/>
            <a:ext cx="2734988" cy="347907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1796296" y="4890893"/>
            <a:ext cx="4437088" cy="1737001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782267" y="129285"/>
            <a:ext cx="25654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2400" spc="-5" dirty="0">
                <a:latin typeface="Carlito"/>
                <a:cs typeface="Carlito"/>
              </a:rPr>
              <a:t>9</a:t>
            </a:r>
            <a:r>
              <a:rPr sz="2400" dirty="0">
                <a:latin typeface="Carlito"/>
                <a:cs typeface="Carlito"/>
              </a:rPr>
              <a:t>.</a:t>
            </a:r>
            <a:endParaRPr sz="2400">
              <a:latin typeface="Carlito"/>
              <a:cs typeface="Carlito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782268" y="4007355"/>
            <a:ext cx="461009" cy="902969"/>
          </a:xfrm>
          <a:prstGeom prst="rect">
            <a:avLst/>
          </a:prstGeom>
        </p:spPr>
        <p:txBody>
          <a:bodyPr vert="horz" wrap="square" lIns="0" tIns="85090" rIns="0" bIns="0" rtlCol="0">
            <a:spAutoFit/>
          </a:bodyPr>
          <a:lstStyle/>
          <a:p>
            <a:pPr marR="55244" algn="r">
              <a:spcBef>
                <a:spcPts val="670"/>
              </a:spcBef>
            </a:pPr>
            <a:r>
              <a:rPr sz="2400" spc="-5" dirty="0">
                <a:latin typeface="Carlito"/>
                <a:cs typeface="Carlito"/>
              </a:rPr>
              <a:t>10</a:t>
            </a:r>
            <a:r>
              <a:rPr sz="2400" dirty="0">
                <a:latin typeface="Carlito"/>
                <a:cs typeface="Carlito"/>
              </a:rPr>
              <a:t>.</a:t>
            </a:r>
            <a:endParaRPr sz="2400">
              <a:latin typeface="Carlito"/>
              <a:cs typeface="Carlito"/>
            </a:endParaRPr>
          </a:p>
          <a:p>
            <a:pPr marR="5080" algn="r">
              <a:spcBef>
                <a:spcPts val="580"/>
              </a:spcBef>
            </a:pPr>
            <a:r>
              <a:rPr sz="2400" spc="-10" dirty="0">
                <a:latin typeface="Carlito"/>
                <a:cs typeface="Carlito"/>
              </a:rPr>
              <a:t>1</a:t>
            </a:r>
            <a:r>
              <a:rPr sz="2400" dirty="0">
                <a:latin typeface="Carlito"/>
                <a:cs typeface="Carlito"/>
              </a:rPr>
              <a:t>.</a:t>
            </a:r>
            <a:endParaRPr sz="2400">
              <a:latin typeface="Carlito"/>
              <a:cs typeface="Carlito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996429" y="4518737"/>
            <a:ext cx="256540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2400" spc="-10" dirty="0">
                <a:latin typeface="Carlito"/>
                <a:cs typeface="Carlito"/>
              </a:rPr>
              <a:t>2</a:t>
            </a:r>
            <a:r>
              <a:rPr sz="2400" dirty="0">
                <a:latin typeface="Carlito"/>
                <a:cs typeface="Carlito"/>
              </a:rPr>
              <a:t>.</a:t>
            </a:r>
            <a:endParaRPr sz="2400">
              <a:latin typeface="Carlito"/>
              <a:cs typeface="Carlito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2197652" y="313204"/>
            <a:ext cx="7545144" cy="338922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2279905" y="4160773"/>
            <a:ext cx="5655525" cy="36432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7350758" y="4673975"/>
            <a:ext cx="2928117" cy="273326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7894985" y="5097815"/>
            <a:ext cx="2363706" cy="1604216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2337817" y="4624832"/>
            <a:ext cx="3681275" cy="32766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2279904" y="5123809"/>
            <a:ext cx="2306036" cy="1473587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813408" y="800100"/>
            <a:ext cx="8005129" cy="196291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555980" y="208290"/>
            <a:ext cx="213959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spcBef>
                <a:spcPts val="95"/>
              </a:spcBef>
            </a:pPr>
            <a:r>
              <a:rPr sz="2800" b="1" spc="-160" dirty="0">
                <a:latin typeface="Lato"/>
                <a:cs typeface="Lato"/>
              </a:rPr>
              <a:t>Total</a:t>
            </a:r>
            <a:r>
              <a:rPr sz="2800" b="1" spc="-120" dirty="0">
                <a:latin typeface="Lato"/>
                <a:cs typeface="Lato"/>
              </a:rPr>
              <a:t> Area</a:t>
            </a:r>
            <a:endParaRPr sz="2800" dirty="0">
              <a:latin typeface="Lato"/>
              <a:cs typeface="Lato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892910" y="2977641"/>
            <a:ext cx="1163955" cy="75148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2400" b="1" spc="-65" dirty="0">
                <a:solidFill>
                  <a:srgbClr val="C00000"/>
                </a:solidFill>
                <a:latin typeface="Lato"/>
                <a:cs typeface="Lato"/>
              </a:rPr>
              <a:t>Solution:</a:t>
            </a:r>
            <a:endParaRPr sz="2400">
              <a:latin typeface="Lato"/>
              <a:cs typeface="Lato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3170710" y="3004997"/>
            <a:ext cx="3250898" cy="37284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6483096" y="3118714"/>
            <a:ext cx="1059500" cy="30617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7" name="object 7"/>
          <p:cNvGrpSpPr/>
          <p:nvPr/>
        </p:nvGrpSpPr>
        <p:grpSpPr>
          <a:xfrm>
            <a:off x="1839240" y="3057348"/>
            <a:ext cx="8646160" cy="3588385"/>
            <a:chOff x="315240" y="3057347"/>
            <a:chExt cx="8646160" cy="3588385"/>
          </a:xfrm>
        </p:grpSpPr>
        <p:sp>
          <p:nvSpPr>
            <p:cNvPr id="8" name="object 8"/>
            <p:cNvSpPr/>
            <p:nvPr/>
          </p:nvSpPr>
          <p:spPr>
            <a:xfrm>
              <a:off x="6220968" y="3057347"/>
              <a:ext cx="2122388" cy="287223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315240" y="3494511"/>
              <a:ext cx="6968614" cy="3150753"/>
            </a:xfrm>
            <a:prstGeom prst="rect">
              <a:avLst/>
            </a:prstGeom>
            <a:blipFill>
              <a:blip r:embed="rId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6944868" y="3339083"/>
              <a:ext cx="2016252" cy="1950719"/>
            </a:xfrm>
            <a:prstGeom prst="rect">
              <a:avLst/>
            </a:prstGeom>
            <a:blipFill>
              <a:blip r:embed="rId7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74092" y="142497"/>
            <a:ext cx="2004695" cy="513715"/>
          </a:xfrm>
          <a:prstGeom prst="rect">
            <a:avLst/>
          </a:prstGeom>
        </p:spPr>
        <p:txBody>
          <a:bodyPr vert="horz" wrap="square" lIns="0" tIns="12700" rIns="0" bIns="0" rtlCol="0" anchor="ctr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spc="-5" dirty="0">
                <a:latin typeface="Carlito"/>
                <a:cs typeface="Carlito"/>
              </a:rPr>
              <a:t>EXAMPLE</a:t>
            </a:r>
            <a:r>
              <a:rPr sz="3200" spc="-60" dirty="0">
                <a:latin typeface="Carlito"/>
                <a:cs typeface="Carlito"/>
              </a:rPr>
              <a:t> </a:t>
            </a:r>
            <a:r>
              <a:rPr lang="en-US" sz="3200" spc="-5" dirty="0">
                <a:latin typeface="Carlito"/>
                <a:cs typeface="Carlito"/>
              </a:rPr>
              <a:t>6</a:t>
            </a:r>
            <a:r>
              <a:rPr sz="3200" spc="-5" dirty="0">
                <a:latin typeface="Carlito"/>
                <a:cs typeface="Carlito"/>
              </a:rPr>
              <a:t>:</a:t>
            </a:r>
            <a:endParaRPr sz="3200" dirty="0">
              <a:latin typeface="Carlito"/>
              <a:cs typeface="Carlito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783792" y="746785"/>
            <a:ext cx="8533765" cy="165481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ts val="2940"/>
              </a:lnSpc>
              <a:spcBef>
                <a:spcPts val="130"/>
              </a:spcBef>
            </a:pPr>
            <a:r>
              <a:rPr sz="2400" spc="-10" dirty="0">
                <a:latin typeface="Carlito"/>
                <a:cs typeface="Carlito"/>
              </a:rPr>
              <a:t>Figure, </a:t>
            </a:r>
            <a:r>
              <a:rPr sz="2400" spc="-15" dirty="0">
                <a:latin typeface="Carlito"/>
                <a:cs typeface="Carlito"/>
              </a:rPr>
              <a:t>shows </a:t>
            </a:r>
            <a:r>
              <a:rPr sz="2400" dirty="0">
                <a:latin typeface="Carlito"/>
                <a:cs typeface="Carlito"/>
              </a:rPr>
              <a:t>the </a:t>
            </a:r>
            <a:r>
              <a:rPr sz="2400" spc="-10" dirty="0">
                <a:latin typeface="Carlito"/>
                <a:cs typeface="Carlito"/>
              </a:rPr>
              <a:t>graph </a:t>
            </a:r>
            <a:r>
              <a:rPr sz="2400" spc="-5" dirty="0">
                <a:latin typeface="Carlito"/>
                <a:cs typeface="Carlito"/>
              </a:rPr>
              <a:t>of </a:t>
            </a:r>
            <a:r>
              <a:rPr sz="2400" dirty="0">
                <a:latin typeface="Carlito"/>
                <a:cs typeface="Carlito"/>
              </a:rPr>
              <a:t>the </a:t>
            </a:r>
            <a:r>
              <a:rPr sz="2400" spc="-5" dirty="0">
                <a:latin typeface="Carlito"/>
                <a:cs typeface="Carlito"/>
              </a:rPr>
              <a:t>function </a:t>
            </a:r>
            <a:r>
              <a:rPr sz="2400" spc="-170" dirty="0">
                <a:latin typeface="Carlito"/>
                <a:cs typeface="Carlito"/>
              </a:rPr>
              <a:t>ƒ(</a:t>
            </a:r>
            <a:r>
              <a:rPr sz="2500" i="1" spc="-170" dirty="0">
                <a:latin typeface="Trebuchet MS"/>
                <a:cs typeface="Trebuchet MS"/>
              </a:rPr>
              <a:t>x</a:t>
            </a:r>
            <a:r>
              <a:rPr sz="2400" spc="-170" dirty="0">
                <a:latin typeface="Carlito"/>
                <a:cs typeface="Carlito"/>
              </a:rPr>
              <a:t>) </a:t>
            </a:r>
            <a:r>
              <a:rPr sz="2400" dirty="0">
                <a:latin typeface="Carlito"/>
                <a:cs typeface="Carlito"/>
              </a:rPr>
              <a:t>= </a:t>
            </a:r>
            <a:r>
              <a:rPr sz="2400" spc="-5" dirty="0">
                <a:latin typeface="Carlito"/>
                <a:cs typeface="Carlito"/>
              </a:rPr>
              <a:t>sin </a:t>
            </a:r>
            <a:r>
              <a:rPr sz="2500" i="1" spc="-215" dirty="0">
                <a:latin typeface="Trebuchet MS"/>
                <a:cs typeface="Trebuchet MS"/>
              </a:rPr>
              <a:t>x </a:t>
            </a:r>
            <a:r>
              <a:rPr sz="2400" spc="-5" dirty="0">
                <a:latin typeface="Carlito"/>
                <a:cs typeface="Carlito"/>
              </a:rPr>
              <a:t>between </a:t>
            </a:r>
            <a:r>
              <a:rPr sz="2500" i="1" spc="-215" dirty="0">
                <a:latin typeface="Trebuchet MS"/>
                <a:cs typeface="Trebuchet MS"/>
              </a:rPr>
              <a:t>x </a:t>
            </a:r>
            <a:r>
              <a:rPr sz="2400" dirty="0">
                <a:latin typeface="Carlito"/>
                <a:cs typeface="Carlito"/>
              </a:rPr>
              <a:t>= 0</a:t>
            </a:r>
            <a:r>
              <a:rPr sz="2400" spc="-280" dirty="0">
                <a:latin typeface="Carlito"/>
                <a:cs typeface="Carlito"/>
              </a:rPr>
              <a:t> </a:t>
            </a:r>
            <a:r>
              <a:rPr sz="2400" dirty="0">
                <a:latin typeface="Carlito"/>
                <a:cs typeface="Carlito"/>
              </a:rPr>
              <a:t>and</a:t>
            </a:r>
            <a:endParaRPr sz="2400">
              <a:latin typeface="Carlito"/>
              <a:cs typeface="Carlito"/>
            </a:endParaRPr>
          </a:p>
          <a:p>
            <a:pPr marL="12700">
              <a:lnSpc>
                <a:spcPts val="2940"/>
              </a:lnSpc>
            </a:pPr>
            <a:r>
              <a:rPr sz="2500" i="1" spc="-215" dirty="0">
                <a:latin typeface="Trebuchet MS"/>
                <a:cs typeface="Trebuchet MS"/>
              </a:rPr>
              <a:t>x </a:t>
            </a:r>
            <a:r>
              <a:rPr sz="2400" dirty="0">
                <a:latin typeface="Carlito"/>
                <a:cs typeface="Carlito"/>
              </a:rPr>
              <a:t>= </a:t>
            </a:r>
            <a:r>
              <a:rPr sz="2400" spc="-5" dirty="0">
                <a:latin typeface="Carlito"/>
                <a:cs typeface="Carlito"/>
              </a:rPr>
              <a:t>2π</a:t>
            </a:r>
            <a:r>
              <a:rPr sz="2400" spc="-25" dirty="0">
                <a:latin typeface="Carlito"/>
                <a:cs typeface="Carlito"/>
              </a:rPr>
              <a:t> </a:t>
            </a:r>
            <a:r>
              <a:rPr sz="2400" spc="-10" dirty="0">
                <a:latin typeface="Carlito"/>
                <a:cs typeface="Carlito"/>
              </a:rPr>
              <a:t>Compute</a:t>
            </a:r>
            <a:endParaRPr sz="2400">
              <a:latin typeface="Carlito"/>
              <a:cs typeface="Carlito"/>
            </a:endParaRPr>
          </a:p>
          <a:p>
            <a:pPr marL="422275" indent="-410209">
              <a:spcBef>
                <a:spcPts val="455"/>
              </a:spcBef>
              <a:buFont typeface="Lato"/>
              <a:buAutoNum type="alphaLcParenBoth"/>
              <a:tabLst>
                <a:tab pos="422909" algn="l"/>
              </a:tabLst>
            </a:pPr>
            <a:r>
              <a:rPr sz="2400" dirty="0">
                <a:latin typeface="Carlito"/>
                <a:cs typeface="Carlito"/>
              </a:rPr>
              <a:t>the </a:t>
            </a:r>
            <a:r>
              <a:rPr sz="2400" spc="-10" dirty="0">
                <a:latin typeface="Carlito"/>
                <a:cs typeface="Carlito"/>
              </a:rPr>
              <a:t>definite </a:t>
            </a:r>
            <a:r>
              <a:rPr sz="2400" spc="-15" dirty="0">
                <a:latin typeface="Carlito"/>
                <a:cs typeface="Carlito"/>
              </a:rPr>
              <a:t>integral </a:t>
            </a:r>
            <a:r>
              <a:rPr sz="2400" spc="-5" dirty="0">
                <a:latin typeface="Carlito"/>
                <a:cs typeface="Carlito"/>
              </a:rPr>
              <a:t>of </a:t>
            </a:r>
            <a:r>
              <a:rPr sz="2400" spc="-170" dirty="0">
                <a:latin typeface="Carlito"/>
                <a:cs typeface="Carlito"/>
              </a:rPr>
              <a:t>ƒ(</a:t>
            </a:r>
            <a:r>
              <a:rPr sz="2500" i="1" spc="-170" dirty="0">
                <a:latin typeface="Trebuchet MS"/>
                <a:cs typeface="Trebuchet MS"/>
              </a:rPr>
              <a:t>x</a:t>
            </a:r>
            <a:r>
              <a:rPr sz="2400" spc="-170" dirty="0">
                <a:latin typeface="Carlito"/>
                <a:cs typeface="Carlito"/>
              </a:rPr>
              <a:t>) </a:t>
            </a:r>
            <a:r>
              <a:rPr sz="2400" spc="-15" dirty="0">
                <a:latin typeface="Carlito"/>
                <a:cs typeface="Carlito"/>
              </a:rPr>
              <a:t>over </a:t>
            </a:r>
            <a:r>
              <a:rPr sz="2400" dirty="0">
                <a:latin typeface="Carlito"/>
                <a:cs typeface="Carlito"/>
              </a:rPr>
              <a:t>[ </a:t>
            </a:r>
            <a:r>
              <a:rPr sz="2400" spc="-5" dirty="0">
                <a:latin typeface="Carlito"/>
                <a:cs typeface="Carlito"/>
              </a:rPr>
              <a:t>0,</a:t>
            </a:r>
            <a:r>
              <a:rPr sz="2400" spc="-220" dirty="0">
                <a:latin typeface="Carlito"/>
                <a:cs typeface="Carlito"/>
              </a:rPr>
              <a:t> </a:t>
            </a:r>
            <a:r>
              <a:rPr sz="2400" dirty="0">
                <a:latin typeface="Carlito"/>
                <a:cs typeface="Carlito"/>
              </a:rPr>
              <a:t>2π]</a:t>
            </a:r>
            <a:endParaRPr sz="2400">
              <a:latin typeface="Carlito"/>
              <a:cs typeface="Carlito"/>
            </a:endParaRPr>
          </a:p>
          <a:p>
            <a:pPr marL="434340" indent="-422275">
              <a:spcBef>
                <a:spcPts val="455"/>
              </a:spcBef>
              <a:buFont typeface="Lato"/>
              <a:buAutoNum type="alphaLcParenBoth"/>
              <a:tabLst>
                <a:tab pos="434975" algn="l"/>
              </a:tabLst>
            </a:pPr>
            <a:r>
              <a:rPr sz="2400" dirty="0">
                <a:latin typeface="Carlito"/>
                <a:cs typeface="Carlito"/>
              </a:rPr>
              <a:t>the </a:t>
            </a:r>
            <a:r>
              <a:rPr sz="2400" spc="-10" dirty="0">
                <a:latin typeface="Carlito"/>
                <a:cs typeface="Carlito"/>
              </a:rPr>
              <a:t>area between </a:t>
            </a:r>
            <a:r>
              <a:rPr sz="2400" dirty="0">
                <a:latin typeface="Carlito"/>
                <a:cs typeface="Carlito"/>
              </a:rPr>
              <a:t>the </a:t>
            </a:r>
            <a:r>
              <a:rPr sz="2400" spc="-10" dirty="0">
                <a:latin typeface="Carlito"/>
                <a:cs typeface="Carlito"/>
              </a:rPr>
              <a:t>graph </a:t>
            </a:r>
            <a:r>
              <a:rPr sz="2400" spc="-5" dirty="0">
                <a:latin typeface="Carlito"/>
                <a:cs typeface="Carlito"/>
              </a:rPr>
              <a:t>of </a:t>
            </a:r>
            <a:r>
              <a:rPr sz="2400" spc="-170" dirty="0">
                <a:latin typeface="Carlito"/>
                <a:cs typeface="Carlito"/>
              </a:rPr>
              <a:t>ƒ(</a:t>
            </a:r>
            <a:r>
              <a:rPr sz="2500" i="1" spc="-170" dirty="0">
                <a:latin typeface="Trebuchet MS"/>
                <a:cs typeface="Trebuchet MS"/>
              </a:rPr>
              <a:t>x</a:t>
            </a:r>
            <a:r>
              <a:rPr sz="2400" spc="-170" dirty="0">
                <a:latin typeface="Carlito"/>
                <a:cs typeface="Carlito"/>
              </a:rPr>
              <a:t>) </a:t>
            </a:r>
            <a:r>
              <a:rPr sz="2400" dirty="0">
                <a:latin typeface="Carlito"/>
                <a:cs typeface="Carlito"/>
              </a:rPr>
              <a:t>and the </a:t>
            </a:r>
            <a:r>
              <a:rPr sz="2500" i="1" spc="-45" dirty="0">
                <a:latin typeface="Trebuchet MS"/>
                <a:cs typeface="Trebuchet MS"/>
              </a:rPr>
              <a:t>x</a:t>
            </a:r>
            <a:r>
              <a:rPr sz="2400" spc="-45" dirty="0">
                <a:latin typeface="Carlito"/>
                <a:cs typeface="Carlito"/>
              </a:rPr>
              <a:t>-axis </a:t>
            </a:r>
            <a:r>
              <a:rPr sz="2400" spc="-15" dirty="0">
                <a:latin typeface="Carlito"/>
                <a:cs typeface="Carlito"/>
              </a:rPr>
              <a:t>over </a:t>
            </a:r>
            <a:r>
              <a:rPr sz="2400" dirty="0">
                <a:latin typeface="Carlito"/>
                <a:cs typeface="Carlito"/>
              </a:rPr>
              <a:t>[ </a:t>
            </a:r>
            <a:r>
              <a:rPr sz="2400" spc="-5" dirty="0">
                <a:latin typeface="Carlito"/>
                <a:cs typeface="Carlito"/>
              </a:rPr>
              <a:t>0,</a:t>
            </a:r>
            <a:r>
              <a:rPr sz="2400" spc="-180" dirty="0">
                <a:latin typeface="Carlito"/>
                <a:cs typeface="Carlito"/>
              </a:rPr>
              <a:t> </a:t>
            </a:r>
            <a:r>
              <a:rPr sz="2400" spc="-5" dirty="0">
                <a:latin typeface="Carlito"/>
                <a:cs typeface="Carlito"/>
              </a:rPr>
              <a:t>2π]</a:t>
            </a:r>
            <a:endParaRPr sz="2400">
              <a:latin typeface="Carlito"/>
              <a:cs typeface="Carlito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2036385" y="4824884"/>
            <a:ext cx="8203278" cy="137690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3720083" y="2546110"/>
            <a:ext cx="3694318" cy="215339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952989" y="180543"/>
            <a:ext cx="8230829" cy="35434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2164131" y="3969508"/>
            <a:ext cx="7751803" cy="232615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76250" y="260605"/>
            <a:ext cx="2638425" cy="689291"/>
          </a:xfrm>
          <a:prstGeom prst="rect">
            <a:avLst/>
          </a:prstGeom>
        </p:spPr>
        <p:txBody>
          <a:bodyPr vert="horz" wrap="square" lIns="0" tIns="12065" rIns="0" bIns="0" rtlCol="0" anchor="ctr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260" dirty="0"/>
              <a:t>EXAMPLE</a:t>
            </a:r>
            <a:r>
              <a:rPr spc="-105" dirty="0"/>
              <a:t> </a:t>
            </a:r>
            <a:r>
              <a:rPr spc="-85" dirty="0"/>
              <a:t>7: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964052" y="201456"/>
            <a:ext cx="7901940" cy="974725"/>
          </a:xfrm>
          <a:prstGeom prst="rect">
            <a:avLst/>
          </a:prstGeom>
        </p:spPr>
        <p:txBody>
          <a:bodyPr vert="horz" wrap="square" lIns="0" tIns="105410" rIns="0" bIns="0" rtlCol="0">
            <a:spAutoFit/>
          </a:bodyPr>
          <a:lstStyle/>
          <a:p>
            <a:pPr marL="80010">
              <a:spcBef>
                <a:spcPts val="830"/>
              </a:spcBef>
            </a:pPr>
            <a:r>
              <a:rPr sz="2400" spc="-5" dirty="0">
                <a:latin typeface="Carlito"/>
                <a:cs typeface="Carlito"/>
              </a:rPr>
              <a:t>Find </a:t>
            </a:r>
            <a:r>
              <a:rPr sz="2400" dirty="0">
                <a:latin typeface="Carlito"/>
                <a:cs typeface="Carlito"/>
              </a:rPr>
              <a:t>the </a:t>
            </a:r>
            <a:r>
              <a:rPr sz="2400" spc="-10" dirty="0">
                <a:latin typeface="Carlito"/>
                <a:cs typeface="Carlito"/>
              </a:rPr>
              <a:t>area </a:t>
            </a:r>
            <a:r>
              <a:rPr sz="2400" spc="-5" dirty="0">
                <a:latin typeface="Carlito"/>
                <a:cs typeface="Carlito"/>
              </a:rPr>
              <a:t>of </a:t>
            </a:r>
            <a:r>
              <a:rPr sz="2400" dirty="0">
                <a:latin typeface="Carlito"/>
                <a:cs typeface="Carlito"/>
              </a:rPr>
              <a:t>the </a:t>
            </a:r>
            <a:r>
              <a:rPr sz="2400" spc="-10" dirty="0">
                <a:latin typeface="Carlito"/>
                <a:cs typeface="Carlito"/>
              </a:rPr>
              <a:t>region between </a:t>
            </a:r>
            <a:r>
              <a:rPr sz="2400" dirty="0">
                <a:latin typeface="Carlito"/>
                <a:cs typeface="Carlito"/>
              </a:rPr>
              <a:t>the </a:t>
            </a:r>
            <a:r>
              <a:rPr sz="2500" i="1" spc="-45" dirty="0">
                <a:latin typeface="Trebuchet MS"/>
                <a:cs typeface="Trebuchet MS"/>
              </a:rPr>
              <a:t>x</a:t>
            </a:r>
            <a:r>
              <a:rPr sz="2400" spc="-45" dirty="0">
                <a:latin typeface="Carlito"/>
                <a:cs typeface="Carlito"/>
              </a:rPr>
              <a:t>-axis </a:t>
            </a:r>
            <a:r>
              <a:rPr sz="2400" dirty="0">
                <a:latin typeface="Carlito"/>
                <a:cs typeface="Carlito"/>
              </a:rPr>
              <a:t>and the </a:t>
            </a:r>
            <a:r>
              <a:rPr sz="2400" spc="-10" dirty="0">
                <a:latin typeface="Carlito"/>
                <a:cs typeface="Carlito"/>
              </a:rPr>
              <a:t>graph</a:t>
            </a:r>
            <a:r>
              <a:rPr sz="2400" spc="20" dirty="0">
                <a:latin typeface="Carlito"/>
                <a:cs typeface="Carlito"/>
              </a:rPr>
              <a:t> </a:t>
            </a:r>
            <a:r>
              <a:rPr sz="2400" spc="-5" dirty="0">
                <a:latin typeface="Carlito"/>
                <a:cs typeface="Carlito"/>
              </a:rPr>
              <a:t>of</a:t>
            </a:r>
            <a:endParaRPr sz="2400" dirty="0">
              <a:latin typeface="Carlito"/>
              <a:cs typeface="Carlito"/>
            </a:endParaRPr>
          </a:p>
          <a:p>
            <a:pPr marL="12700">
              <a:spcBef>
                <a:spcPts val="735"/>
              </a:spcBef>
            </a:pPr>
            <a:r>
              <a:rPr sz="2400" spc="-175" dirty="0">
                <a:latin typeface="Carlito"/>
                <a:cs typeface="Carlito"/>
              </a:rPr>
              <a:t>ƒ(</a:t>
            </a:r>
            <a:r>
              <a:rPr sz="2500" i="1" spc="-175" dirty="0">
                <a:latin typeface="Trebuchet MS"/>
                <a:cs typeface="Trebuchet MS"/>
              </a:rPr>
              <a:t>x</a:t>
            </a:r>
            <a:r>
              <a:rPr sz="2400" spc="-175" dirty="0">
                <a:latin typeface="Carlito"/>
                <a:cs typeface="Carlito"/>
              </a:rPr>
              <a:t>) </a:t>
            </a:r>
            <a:r>
              <a:rPr sz="2400" dirty="0">
                <a:latin typeface="Carlito"/>
                <a:cs typeface="Carlito"/>
              </a:rPr>
              <a:t>= </a:t>
            </a:r>
            <a:r>
              <a:rPr sz="2500" i="1" spc="-110" dirty="0">
                <a:latin typeface="Trebuchet MS"/>
                <a:cs typeface="Trebuchet MS"/>
              </a:rPr>
              <a:t>x</a:t>
            </a:r>
            <a:r>
              <a:rPr sz="2400" spc="-110" dirty="0">
                <a:latin typeface="Carlito"/>
                <a:cs typeface="Carlito"/>
              </a:rPr>
              <a:t>3 </a:t>
            </a:r>
            <a:r>
              <a:rPr sz="2400" dirty="0">
                <a:latin typeface="Carlito"/>
                <a:cs typeface="Carlito"/>
              </a:rPr>
              <a:t>- </a:t>
            </a:r>
            <a:r>
              <a:rPr sz="2500" i="1" spc="-110" dirty="0">
                <a:latin typeface="Trebuchet MS"/>
                <a:cs typeface="Trebuchet MS"/>
              </a:rPr>
              <a:t>x</a:t>
            </a:r>
            <a:r>
              <a:rPr sz="2400" spc="-110" dirty="0">
                <a:latin typeface="Carlito"/>
                <a:cs typeface="Carlito"/>
              </a:rPr>
              <a:t>2 </a:t>
            </a:r>
            <a:r>
              <a:rPr sz="2400" dirty="0">
                <a:latin typeface="Carlito"/>
                <a:cs typeface="Carlito"/>
              </a:rPr>
              <a:t>-</a:t>
            </a:r>
            <a:r>
              <a:rPr sz="2400" spc="-55" dirty="0">
                <a:latin typeface="Carlito"/>
                <a:cs typeface="Carlito"/>
              </a:rPr>
              <a:t> </a:t>
            </a:r>
            <a:r>
              <a:rPr sz="2400" spc="-180" dirty="0">
                <a:latin typeface="Carlito"/>
                <a:cs typeface="Carlito"/>
              </a:rPr>
              <a:t>2</a:t>
            </a:r>
            <a:r>
              <a:rPr sz="2500" i="1" spc="-180" dirty="0">
                <a:latin typeface="Trebuchet MS"/>
                <a:cs typeface="Trebuchet MS"/>
              </a:rPr>
              <a:t>x,</a:t>
            </a:r>
            <a:endParaRPr sz="2500" dirty="0">
              <a:latin typeface="Trebuchet MS"/>
              <a:cs typeface="Trebuchet MS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3114675" y="1228412"/>
            <a:ext cx="1289358" cy="20989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1045565" y="2564256"/>
            <a:ext cx="8395970" cy="1296035"/>
          </a:xfrm>
          <a:prstGeom prst="rect">
            <a:avLst/>
          </a:prstGeom>
        </p:spPr>
        <p:txBody>
          <a:bodyPr vert="horz" wrap="square" lIns="0" tIns="72390" rIns="0" bIns="0" rtlCol="0">
            <a:spAutoFit/>
          </a:bodyPr>
          <a:lstStyle/>
          <a:p>
            <a:pPr marL="12700">
              <a:spcBef>
                <a:spcPts val="570"/>
              </a:spcBef>
            </a:pPr>
            <a:r>
              <a:rPr sz="2800" b="1" spc="-75" dirty="0">
                <a:solidFill>
                  <a:srgbClr val="C00000"/>
                </a:solidFill>
                <a:latin typeface="Lato"/>
                <a:cs typeface="Lato"/>
              </a:rPr>
              <a:t>Solution:</a:t>
            </a:r>
            <a:endParaRPr sz="2800" dirty="0">
              <a:latin typeface="Lato"/>
              <a:cs typeface="Lato"/>
            </a:endParaRPr>
          </a:p>
          <a:p>
            <a:pPr marL="45720">
              <a:spcBef>
                <a:spcPts val="409"/>
              </a:spcBef>
            </a:pPr>
            <a:r>
              <a:rPr sz="2400" spc="-45" dirty="0">
                <a:latin typeface="Carlito"/>
                <a:cs typeface="Carlito"/>
              </a:rPr>
              <a:t>We </a:t>
            </a:r>
            <a:r>
              <a:rPr sz="2400" spc="-20" dirty="0">
                <a:latin typeface="Carlito"/>
                <a:cs typeface="Carlito"/>
              </a:rPr>
              <a:t>integrate </a:t>
            </a:r>
            <a:r>
              <a:rPr sz="2400" spc="-465" dirty="0">
                <a:latin typeface="Carlito"/>
                <a:cs typeface="Carlito"/>
              </a:rPr>
              <a:t>ƒ </a:t>
            </a:r>
            <a:r>
              <a:rPr sz="2400" spc="-15" dirty="0">
                <a:latin typeface="Carlito"/>
                <a:cs typeface="Carlito"/>
              </a:rPr>
              <a:t>over </a:t>
            </a:r>
            <a:r>
              <a:rPr sz="2400" dirty="0">
                <a:latin typeface="Carlito"/>
                <a:cs typeface="Carlito"/>
              </a:rPr>
              <a:t>each </a:t>
            </a:r>
            <a:r>
              <a:rPr sz="2400" spc="-10" dirty="0">
                <a:latin typeface="Carlito"/>
                <a:cs typeface="Carlito"/>
              </a:rPr>
              <a:t>subinterval </a:t>
            </a:r>
            <a:r>
              <a:rPr sz="2400" dirty="0">
                <a:latin typeface="Carlito"/>
                <a:cs typeface="Carlito"/>
              </a:rPr>
              <a:t>and add the </a:t>
            </a:r>
            <a:r>
              <a:rPr sz="2400" spc="-10" dirty="0">
                <a:latin typeface="Carlito"/>
                <a:cs typeface="Carlito"/>
              </a:rPr>
              <a:t>absolute values</a:t>
            </a:r>
            <a:r>
              <a:rPr sz="2400" spc="80" dirty="0">
                <a:latin typeface="Carlito"/>
                <a:cs typeface="Carlito"/>
              </a:rPr>
              <a:t> </a:t>
            </a:r>
            <a:r>
              <a:rPr sz="2400" spc="-5" dirty="0">
                <a:latin typeface="Carlito"/>
                <a:cs typeface="Carlito"/>
              </a:rPr>
              <a:t>of</a:t>
            </a:r>
            <a:endParaRPr sz="2400" dirty="0">
              <a:latin typeface="Carlito"/>
              <a:cs typeface="Carlito"/>
            </a:endParaRPr>
          </a:p>
          <a:p>
            <a:pPr marL="45720"/>
            <a:r>
              <a:rPr sz="2400" dirty="0">
                <a:latin typeface="Carlito"/>
                <a:cs typeface="Carlito"/>
              </a:rPr>
              <a:t>the </a:t>
            </a:r>
            <a:r>
              <a:rPr sz="2400" spc="-10" dirty="0">
                <a:latin typeface="Carlito"/>
                <a:cs typeface="Carlito"/>
              </a:rPr>
              <a:t>calculated</a:t>
            </a:r>
            <a:r>
              <a:rPr sz="2400" spc="-25" dirty="0">
                <a:latin typeface="Carlito"/>
                <a:cs typeface="Carlito"/>
              </a:rPr>
              <a:t> </a:t>
            </a:r>
            <a:r>
              <a:rPr sz="2400" spc="-10" dirty="0">
                <a:latin typeface="Carlito"/>
                <a:cs typeface="Carlito"/>
              </a:rPr>
              <a:t>integrals</a:t>
            </a:r>
            <a:r>
              <a:rPr spc="-10" dirty="0">
                <a:latin typeface="Carlito"/>
                <a:cs typeface="Carlito"/>
              </a:rPr>
              <a:t>.</a:t>
            </a:r>
            <a:endParaRPr dirty="0">
              <a:latin typeface="Carlito"/>
              <a:cs typeface="Carlito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6342908" y="1040654"/>
            <a:ext cx="3238907" cy="205318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2135123" y="3860291"/>
            <a:ext cx="7921752" cy="2737104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ctrTitle"/>
          </p:nvPr>
        </p:nvSpPr>
        <p:spPr>
          <a:xfrm>
            <a:off x="1772854" y="203661"/>
            <a:ext cx="2916767" cy="443070"/>
          </a:xfrm>
          <a:prstGeom prst="rect">
            <a:avLst/>
          </a:prstGeom>
        </p:spPr>
        <p:txBody>
          <a:bodyPr vert="horz" wrap="square" lIns="0" tIns="12065" rIns="0" bIns="0" rtlCol="0" anchor="ctr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254" dirty="0"/>
              <a:t>EXERCISES</a:t>
            </a:r>
            <a:r>
              <a:rPr spc="-80" dirty="0"/>
              <a:t> </a:t>
            </a:r>
            <a:r>
              <a:rPr spc="-75" dirty="0"/>
              <a:t>5.4: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710640" y="628600"/>
            <a:ext cx="4553585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2400" b="1" spc="-60" dirty="0">
                <a:latin typeface="Lato"/>
                <a:cs typeface="Lato"/>
              </a:rPr>
              <a:t>1. </a:t>
            </a:r>
            <a:r>
              <a:rPr sz="2400" spc="-20" dirty="0">
                <a:latin typeface="Carlito"/>
                <a:cs typeface="Carlito"/>
              </a:rPr>
              <a:t>Evaluate </a:t>
            </a:r>
            <a:r>
              <a:rPr sz="2400" dirty="0">
                <a:latin typeface="Carlito"/>
                <a:cs typeface="Carlito"/>
              </a:rPr>
              <a:t>the </a:t>
            </a:r>
            <a:r>
              <a:rPr sz="2400" spc="-10" dirty="0">
                <a:latin typeface="Carlito"/>
                <a:cs typeface="Carlito"/>
              </a:rPr>
              <a:t>integrals </a:t>
            </a:r>
            <a:r>
              <a:rPr sz="2400" dirty="0">
                <a:latin typeface="Carlito"/>
                <a:cs typeface="Carlito"/>
              </a:rPr>
              <a:t>in</a:t>
            </a:r>
            <a:r>
              <a:rPr sz="2400" spc="-5" dirty="0">
                <a:latin typeface="Carlito"/>
                <a:cs typeface="Carlito"/>
              </a:rPr>
              <a:t> </a:t>
            </a:r>
            <a:r>
              <a:rPr sz="2400" spc="-10" dirty="0">
                <a:latin typeface="Carlito"/>
                <a:cs typeface="Carlito"/>
              </a:rPr>
              <a:t>Exercises.</a:t>
            </a:r>
            <a:endParaRPr sz="2400">
              <a:latin typeface="Carlito"/>
              <a:cs typeface="Carlito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756241" y="1096384"/>
            <a:ext cx="4156843" cy="117428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6395157" y="1049039"/>
            <a:ext cx="3996090" cy="126717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753755" y="2385975"/>
            <a:ext cx="5264632" cy="1402689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1769401" y="3933444"/>
            <a:ext cx="4913264" cy="144018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745692" y="216419"/>
            <a:ext cx="7075805" cy="347980"/>
          </a:xfrm>
          <a:prstGeom prst="rect">
            <a:avLst/>
          </a:prstGeom>
        </p:spPr>
        <p:txBody>
          <a:bodyPr vert="horz" wrap="square" lIns="0" tIns="14605" rIns="0" bIns="0" rtlCol="0" anchor="ctr">
            <a:spAutoFit/>
          </a:bodyPr>
          <a:lstStyle/>
          <a:p>
            <a:pPr marL="12700">
              <a:lnSpc>
                <a:spcPct val="100000"/>
              </a:lnSpc>
              <a:spcBef>
                <a:spcPts val="115"/>
              </a:spcBef>
            </a:pPr>
            <a:r>
              <a:rPr sz="2000" spc="-45" dirty="0">
                <a:solidFill>
                  <a:srgbClr val="000000"/>
                </a:solidFill>
              </a:rPr>
              <a:t>2. </a:t>
            </a:r>
            <a:r>
              <a:rPr sz="2000" dirty="0">
                <a:solidFill>
                  <a:srgbClr val="000000"/>
                </a:solidFill>
                <a:latin typeface="Carlito"/>
                <a:cs typeface="Carlito"/>
              </a:rPr>
              <a:t>In </a:t>
            </a:r>
            <a:r>
              <a:rPr sz="2000" spc="-10" dirty="0">
                <a:solidFill>
                  <a:srgbClr val="000000"/>
                </a:solidFill>
                <a:latin typeface="Carlito"/>
                <a:cs typeface="Carlito"/>
              </a:rPr>
              <a:t>Exercises, </a:t>
            </a:r>
            <a:r>
              <a:rPr sz="2000" spc="-5" dirty="0">
                <a:solidFill>
                  <a:srgbClr val="000000"/>
                </a:solidFill>
                <a:latin typeface="Carlito"/>
                <a:cs typeface="Carlito"/>
              </a:rPr>
              <a:t>find </a:t>
            </a:r>
            <a:r>
              <a:rPr sz="2000" dirty="0">
                <a:solidFill>
                  <a:srgbClr val="000000"/>
                </a:solidFill>
                <a:latin typeface="Carlito"/>
                <a:cs typeface="Carlito"/>
              </a:rPr>
              <a:t>the </a:t>
            </a:r>
            <a:r>
              <a:rPr sz="2000" spc="-10" dirty="0">
                <a:solidFill>
                  <a:srgbClr val="000000"/>
                </a:solidFill>
                <a:latin typeface="Carlito"/>
                <a:cs typeface="Carlito"/>
              </a:rPr>
              <a:t>total area </a:t>
            </a:r>
            <a:r>
              <a:rPr sz="2000" spc="-5" dirty="0">
                <a:solidFill>
                  <a:srgbClr val="000000"/>
                </a:solidFill>
                <a:latin typeface="Carlito"/>
                <a:cs typeface="Carlito"/>
              </a:rPr>
              <a:t>between </a:t>
            </a:r>
            <a:r>
              <a:rPr sz="2000" dirty="0">
                <a:solidFill>
                  <a:srgbClr val="000000"/>
                </a:solidFill>
                <a:latin typeface="Carlito"/>
                <a:cs typeface="Carlito"/>
              </a:rPr>
              <a:t>the </a:t>
            </a:r>
            <a:r>
              <a:rPr sz="2000" spc="-5" dirty="0">
                <a:solidFill>
                  <a:srgbClr val="000000"/>
                </a:solidFill>
                <a:latin typeface="Carlito"/>
                <a:cs typeface="Carlito"/>
              </a:rPr>
              <a:t>region </a:t>
            </a:r>
            <a:r>
              <a:rPr sz="2000" dirty="0">
                <a:solidFill>
                  <a:srgbClr val="000000"/>
                </a:solidFill>
                <a:latin typeface="Carlito"/>
                <a:cs typeface="Carlito"/>
              </a:rPr>
              <a:t>and the</a:t>
            </a:r>
            <a:r>
              <a:rPr sz="2000" spc="30" dirty="0">
                <a:solidFill>
                  <a:srgbClr val="000000"/>
                </a:solidFill>
                <a:latin typeface="Carlito"/>
                <a:cs typeface="Carlito"/>
              </a:rPr>
              <a:t> </a:t>
            </a:r>
            <a:r>
              <a:rPr sz="2100" i="1" spc="-180" dirty="0">
                <a:solidFill>
                  <a:srgbClr val="000000"/>
                </a:solidFill>
                <a:latin typeface="Trebuchet MS"/>
                <a:cs typeface="Trebuchet MS"/>
              </a:rPr>
              <a:t>x-axis.</a:t>
            </a:r>
            <a:endParaRPr sz="2100">
              <a:latin typeface="Trebuchet MS"/>
              <a:cs typeface="Trebuchet M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745692" y="2777696"/>
            <a:ext cx="5334635" cy="34734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spcBef>
                <a:spcPts val="110"/>
              </a:spcBef>
            </a:pPr>
            <a:r>
              <a:rPr sz="2100" b="1" i="1" spc="-85" dirty="0">
                <a:latin typeface="Lato"/>
                <a:cs typeface="Lato"/>
              </a:rPr>
              <a:t>3. </a:t>
            </a:r>
            <a:r>
              <a:rPr sz="2000" spc="-5" dirty="0">
                <a:latin typeface="Carlito"/>
                <a:cs typeface="Carlito"/>
              </a:rPr>
              <a:t>Find </a:t>
            </a:r>
            <a:r>
              <a:rPr sz="2000" dirty="0">
                <a:latin typeface="Carlito"/>
                <a:cs typeface="Carlito"/>
              </a:rPr>
              <a:t>the </a:t>
            </a:r>
            <a:r>
              <a:rPr sz="2000" spc="-5" dirty="0">
                <a:latin typeface="Carlito"/>
                <a:cs typeface="Carlito"/>
              </a:rPr>
              <a:t>areas of </a:t>
            </a:r>
            <a:r>
              <a:rPr sz="2000" dirty="0">
                <a:latin typeface="Carlito"/>
                <a:cs typeface="Carlito"/>
              </a:rPr>
              <a:t>the </a:t>
            </a:r>
            <a:r>
              <a:rPr sz="2000" spc="-5" dirty="0">
                <a:latin typeface="Carlito"/>
                <a:cs typeface="Carlito"/>
              </a:rPr>
              <a:t>shaded regions </a:t>
            </a:r>
            <a:r>
              <a:rPr sz="2000" dirty="0">
                <a:latin typeface="Carlito"/>
                <a:cs typeface="Carlito"/>
              </a:rPr>
              <a:t>in</a:t>
            </a:r>
            <a:r>
              <a:rPr sz="2000" spc="60" dirty="0">
                <a:latin typeface="Carlito"/>
                <a:cs typeface="Carlito"/>
              </a:rPr>
              <a:t> </a:t>
            </a:r>
            <a:r>
              <a:rPr sz="2000" spc="-10" dirty="0">
                <a:latin typeface="Carlito"/>
                <a:cs typeface="Carlito"/>
              </a:rPr>
              <a:t>Exercises.</a:t>
            </a:r>
            <a:endParaRPr sz="2000">
              <a:latin typeface="Carlito"/>
              <a:cs typeface="Carlito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851054" y="804655"/>
            <a:ext cx="4419120" cy="155297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824750" y="3610462"/>
            <a:ext cx="2776510" cy="234763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4917877" y="3611982"/>
            <a:ext cx="2906338" cy="2547213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7967471" y="3536058"/>
            <a:ext cx="2481716" cy="2444119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24507" y="89219"/>
            <a:ext cx="10700693" cy="689291"/>
          </a:xfrm>
          <a:prstGeom prst="rect">
            <a:avLst/>
          </a:prstGeom>
        </p:spPr>
        <p:txBody>
          <a:bodyPr vert="horz" wrap="square" lIns="0" tIns="12065" rIns="0" bIns="0" rtlCol="0" anchor="ctr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95" dirty="0">
                <a:solidFill>
                  <a:srgbClr val="000000"/>
                </a:solidFill>
              </a:rPr>
              <a:t>Substitution </a:t>
            </a:r>
            <a:r>
              <a:rPr spc="-70" dirty="0">
                <a:solidFill>
                  <a:srgbClr val="000000"/>
                </a:solidFill>
              </a:rPr>
              <a:t>and </a:t>
            </a:r>
            <a:r>
              <a:rPr spc="-120" dirty="0">
                <a:solidFill>
                  <a:srgbClr val="000000"/>
                </a:solidFill>
              </a:rPr>
              <a:t>Area </a:t>
            </a:r>
            <a:r>
              <a:rPr spc="-130" dirty="0">
                <a:solidFill>
                  <a:srgbClr val="000000"/>
                </a:solidFill>
              </a:rPr>
              <a:t>Between</a:t>
            </a:r>
            <a:r>
              <a:rPr spc="135" dirty="0">
                <a:solidFill>
                  <a:srgbClr val="000000"/>
                </a:solidFill>
              </a:rPr>
              <a:t> </a:t>
            </a:r>
            <a:r>
              <a:rPr spc="-150" dirty="0">
                <a:solidFill>
                  <a:srgbClr val="000000"/>
                </a:solidFill>
              </a:rPr>
              <a:t>Curves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928267" y="778510"/>
            <a:ext cx="8028305" cy="112966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2830"/>
              </a:lnSpc>
              <a:spcBef>
                <a:spcPts val="100"/>
              </a:spcBef>
            </a:pPr>
            <a:r>
              <a:rPr sz="2400" b="1" spc="-80" dirty="0">
                <a:latin typeface="Lato"/>
                <a:cs typeface="Lato"/>
              </a:rPr>
              <a:t>Substitution </a:t>
            </a:r>
            <a:r>
              <a:rPr sz="2400" b="1" spc="-45" dirty="0">
                <a:latin typeface="Lato"/>
                <a:cs typeface="Lato"/>
              </a:rPr>
              <a:t>in </a:t>
            </a:r>
            <a:r>
              <a:rPr sz="2400" b="1" spc="-105" dirty="0">
                <a:latin typeface="Lato"/>
                <a:cs typeface="Lato"/>
              </a:rPr>
              <a:t>Definite</a:t>
            </a:r>
            <a:r>
              <a:rPr sz="2400" b="1" spc="15" dirty="0">
                <a:latin typeface="Lato"/>
                <a:cs typeface="Lato"/>
              </a:rPr>
              <a:t> </a:t>
            </a:r>
            <a:r>
              <a:rPr sz="2400" b="1" spc="-80" dirty="0">
                <a:latin typeface="Lato"/>
                <a:cs typeface="Lato"/>
              </a:rPr>
              <a:t>Integrals</a:t>
            </a:r>
            <a:endParaRPr sz="2400" dirty="0">
              <a:latin typeface="Lato"/>
              <a:cs typeface="Lato"/>
            </a:endParaRPr>
          </a:p>
          <a:p>
            <a:pPr marL="12700">
              <a:lnSpc>
                <a:spcPts val="2905"/>
              </a:lnSpc>
            </a:pPr>
            <a:r>
              <a:rPr sz="2400" spc="-5" dirty="0">
                <a:latin typeface="Carlito"/>
                <a:cs typeface="Carlito"/>
              </a:rPr>
              <a:t>If </a:t>
            </a:r>
            <a:r>
              <a:rPr sz="2500" i="1" dirty="0">
                <a:latin typeface="Trebuchet MS"/>
                <a:cs typeface="Trebuchet MS"/>
              </a:rPr>
              <a:t>g' </a:t>
            </a:r>
            <a:r>
              <a:rPr sz="2400" dirty="0">
                <a:latin typeface="Carlito"/>
                <a:cs typeface="Carlito"/>
              </a:rPr>
              <a:t>is </a:t>
            </a:r>
            <a:r>
              <a:rPr sz="2400" spc="-10" dirty="0">
                <a:latin typeface="Carlito"/>
                <a:cs typeface="Carlito"/>
              </a:rPr>
              <a:t>continuous </a:t>
            </a:r>
            <a:r>
              <a:rPr sz="2400" spc="-5" dirty="0">
                <a:latin typeface="Carlito"/>
                <a:cs typeface="Carlito"/>
              </a:rPr>
              <a:t>on the </a:t>
            </a:r>
            <a:r>
              <a:rPr sz="2400" spc="-10" dirty="0">
                <a:latin typeface="Carlito"/>
                <a:cs typeface="Carlito"/>
              </a:rPr>
              <a:t>interval </a:t>
            </a:r>
            <a:r>
              <a:rPr sz="2400" spc="-60" dirty="0">
                <a:latin typeface="Carlito"/>
                <a:cs typeface="Carlito"/>
              </a:rPr>
              <a:t>[</a:t>
            </a:r>
            <a:r>
              <a:rPr sz="2500" i="1" spc="-60" dirty="0">
                <a:latin typeface="Trebuchet MS"/>
                <a:cs typeface="Trebuchet MS"/>
              </a:rPr>
              <a:t>a</a:t>
            </a:r>
            <a:r>
              <a:rPr sz="2400" spc="-60" dirty="0">
                <a:latin typeface="Carlito"/>
                <a:cs typeface="Carlito"/>
              </a:rPr>
              <a:t>, </a:t>
            </a:r>
            <a:r>
              <a:rPr sz="2500" i="1" spc="-70" dirty="0">
                <a:latin typeface="Trebuchet MS"/>
                <a:cs typeface="Trebuchet MS"/>
              </a:rPr>
              <a:t>b</a:t>
            </a:r>
            <a:r>
              <a:rPr sz="2400" spc="-70" dirty="0">
                <a:latin typeface="Carlito"/>
                <a:cs typeface="Carlito"/>
              </a:rPr>
              <a:t>] </a:t>
            </a:r>
            <a:r>
              <a:rPr sz="2400" dirty="0">
                <a:latin typeface="Carlito"/>
                <a:cs typeface="Carlito"/>
              </a:rPr>
              <a:t>and </a:t>
            </a:r>
            <a:r>
              <a:rPr sz="2500" i="1" spc="-275" dirty="0">
                <a:latin typeface="Trebuchet MS"/>
                <a:cs typeface="Trebuchet MS"/>
              </a:rPr>
              <a:t>ƒ </a:t>
            </a:r>
            <a:r>
              <a:rPr sz="2400" dirty="0">
                <a:latin typeface="Carlito"/>
                <a:cs typeface="Carlito"/>
              </a:rPr>
              <a:t>is </a:t>
            </a:r>
            <a:r>
              <a:rPr sz="2400" spc="-10" dirty="0">
                <a:latin typeface="Carlito"/>
                <a:cs typeface="Carlito"/>
              </a:rPr>
              <a:t>continuous </a:t>
            </a:r>
            <a:r>
              <a:rPr sz="2400" spc="-5" dirty="0">
                <a:latin typeface="Carlito"/>
                <a:cs typeface="Carlito"/>
              </a:rPr>
              <a:t>on</a:t>
            </a:r>
            <a:r>
              <a:rPr sz="2400" spc="-35" dirty="0">
                <a:latin typeface="Carlito"/>
                <a:cs typeface="Carlito"/>
              </a:rPr>
              <a:t> </a:t>
            </a:r>
            <a:r>
              <a:rPr sz="2400" dirty="0">
                <a:latin typeface="Carlito"/>
                <a:cs typeface="Carlito"/>
              </a:rPr>
              <a:t>the</a:t>
            </a:r>
          </a:p>
          <a:p>
            <a:pPr marL="12700">
              <a:lnSpc>
                <a:spcPts val="2955"/>
              </a:lnSpc>
            </a:pPr>
            <a:r>
              <a:rPr sz="2400" spc="-15" dirty="0">
                <a:latin typeface="Carlito"/>
                <a:cs typeface="Carlito"/>
              </a:rPr>
              <a:t>range </a:t>
            </a:r>
            <a:r>
              <a:rPr sz="2400" spc="-5" dirty="0">
                <a:latin typeface="Carlito"/>
                <a:cs typeface="Carlito"/>
              </a:rPr>
              <a:t>of </a:t>
            </a:r>
            <a:r>
              <a:rPr sz="2500" i="1" spc="-70" dirty="0">
                <a:latin typeface="Trebuchet MS"/>
                <a:cs typeface="Trebuchet MS"/>
              </a:rPr>
              <a:t>g</a:t>
            </a:r>
            <a:r>
              <a:rPr sz="2400" spc="-70" dirty="0">
                <a:latin typeface="Carlito"/>
                <a:cs typeface="Carlito"/>
              </a:rPr>
              <a:t>,</a:t>
            </a:r>
            <a:r>
              <a:rPr sz="2400" dirty="0">
                <a:latin typeface="Carlito"/>
                <a:cs typeface="Carlito"/>
              </a:rPr>
              <a:t> then.</a:t>
            </a:r>
          </a:p>
        </p:txBody>
      </p:sp>
      <p:sp>
        <p:nvSpPr>
          <p:cNvPr id="4" name="object 4"/>
          <p:cNvSpPr/>
          <p:nvPr/>
        </p:nvSpPr>
        <p:spPr>
          <a:xfrm>
            <a:off x="2082976" y="2176477"/>
            <a:ext cx="4558546" cy="64808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1714906" y="3076194"/>
            <a:ext cx="153924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2400" b="1" spc="-220" dirty="0">
                <a:solidFill>
                  <a:srgbClr val="FF0000"/>
                </a:solidFill>
                <a:latin typeface="Lato"/>
                <a:cs typeface="Lato"/>
              </a:rPr>
              <a:t>EXAMPLE</a:t>
            </a:r>
            <a:r>
              <a:rPr sz="2400" b="1" spc="-130" dirty="0">
                <a:solidFill>
                  <a:srgbClr val="FF0000"/>
                </a:solidFill>
                <a:latin typeface="Lato"/>
                <a:cs typeface="Lato"/>
              </a:rPr>
              <a:t> </a:t>
            </a:r>
            <a:r>
              <a:rPr sz="2400" b="1" spc="-70" dirty="0">
                <a:solidFill>
                  <a:srgbClr val="FF0000"/>
                </a:solidFill>
                <a:latin typeface="Lato"/>
                <a:cs typeface="Lato"/>
              </a:rPr>
              <a:t>8:</a:t>
            </a:r>
            <a:endParaRPr sz="2400">
              <a:latin typeface="Lato"/>
              <a:cs typeface="Lato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3537942" y="3131468"/>
            <a:ext cx="3560880" cy="70980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1702529" y="4061303"/>
            <a:ext cx="3123312" cy="245679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3670378" y="4692945"/>
            <a:ext cx="961432" cy="244449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5204459" y="3953758"/>
            <a:ext cx="5166360" cy="2663795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728113" y="294437"/>
            <a:ext cx="1359717" cy="26365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3318018" y="624153"/>
            <a:ext cx="7083387" cy="491702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402</Words>
  <Application>Microsoft Office PowerPoint</Application>
  <PresentationFormat>Widescreen</PresentationFormat>
  <Paragraphs>52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7" baseType="lpstr">
      <vt:lpstr>Arial</vt:lpstr>
      <vt:lpstr>Calibri</vt:lpstr>
      <vt:lpstr>Calibri Light</vt:lpstr>
      <vt:lpstr>Carlito</vt:lpstr>
      <vt:lpstr>Lato</vt:lpstr>
      <vt:lpstr>Times New Roman</vt:lpstr>
      <vt:lpstr>Trebuchet MS</vt:lpstr>
      <vt:lpstr>Office Theme</vt:lpstr>
      <vt:lpstr>SECOND SEMESTER</vt:lpstr>
      <vt:lpstr>PowerPoint Presentation</vt:lpstr>
      <vt:lpstr>EXAMPLE 6:</vt:lpstr>
      <vt:lpstr>PowerPoint Presentation</vt:lpstr>
      <vt:lpstr>EXAMPLE 7:</vt:lpstr>
      <vt:lpstr>EXERCISES 5.4:</vt:lpstr>
      <vt:lpstr>2. In Exercises, find the total area between the region and the x-axis.</vt:lpstr>
      <vt:lpstr>Substitution and Area Between Curves</vt:lpstr>
      <vt:lpstr>PowerPoint Presentation</vt:lpstr>
      <vt:lpstr>PowerPoint Presentation</vt:lpstr>
      <vt:lpstr>EXAMPLE 10:</vt:lpstr>
      <vt:lpstr>PowerPoint Presentation</vt:lpstr>
      <vt:lpstr>PowerPoint Presentation</vt:lpstr>
      <vt:lpstr>PowerPoint Presentation</vt:lpstr>
      <vt:lpstr>The way to find an area may be to combine calculus and geometry.</vt:lpstr>
      <vt:lpstr>PowerPoint Presentation</vt:lpstr>
      <vt:lpstr>EXERCISES 6:</vt:lpstr>
      <vt:lpstr>3. Find the areas of the regions enclosed by the lines and curves in  Exercises .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SECOND SEMESTER</dc:title>
  <dc:creator>sheymaa alazzawi</dc:creator>
  <cp:lastModifiedBy>sheymaa alazzawi</cp:lastModifiedBy>
  <cp:revision>2</cp:revision>
  <dcterms:created xsi:type="dcterms:W3CDTF">2021-07-09T21:15:36Z</dcterms:created>
  <dcterms:modified xsi:type="dcterms:W3CDTF">2021-07-09T21:24:39Z</dcterms:modified>
</cp:coreProperties>
</file>